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56" r:id="rId2"/>
    <p:sldId id="259" r:id="rId3"/>
    <p:sldId id="277" r:id="rId4"/>
    <p:sldId id="270" r:id="rId5"/>
    <p:sldId id="257" r:id="rId6"/>
    <p:sldId id="278" r:id="rId7"/>
    <p:sldId id="273" r:id="rId8"/>
    <p:sldId id="282" r:id="rId9"/>
    <p:sldId id="258" r:id="rId10"/>
    <p:sldId id="260" r:id="rId11"/>
    <p:sldId id="276" r:id="rId12"/>
    <p:sldId id="272" r:id="rId13"/>
    <p:sldId id="279" r:id="rId14"/>
    <p:sldId id="261" r:id="rId15"/>
    <p:sldId id="262" r:id="rId16"/>
    <p:sldId id="263" r:id="rId17"/>
    <p:sldId id="264" r:id="rId18"/>
    <p:sldId id="274" r:id="rId19"/>
    <p:sldId id="275" r:id="rId20"/>
    <p:sldId id="265" r:id="rId21"/>
    <p:sldId id="280" r:id="rId22"/>
    <p:sldId id="271" r:id="rId23"/>
    <p:sldId id="267" r:id="rId24"/>
    <p:sldId id="268" r:id="rId25"/>
    <p:sldId id="281" r:id="rId26"/>
    <p:sldId id="269" r:id="rId27"/>
  </p:sldIdLst>
  <p:sldSz cx="9144000" cy="6858000" type="screen4x3"/>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725" autoAdjust="0"/>
  </p:normalViewPr>
  <p:slideViewPr>
    <p:cSldViewPr snapToGrid="0" snapToObjects="1">
      <p:cViewPr>
        <p:scale>
          <a:sx n="80" d="100"/>
          <a:sy n="80" d="100"/>
        </p:scale>
        <p:origin x="-968" y="-5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6" tIns="46748" rIns="93496" bIns="46748"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5455"/>
          </a:xfrm>
          <a:prstGeom prst="rect">
            <a:avLst/>
          </a:prstGeom>
        </p:spPr>
        <p:txBody>
          <a:bodyPr vert="horz" lIns="93496" tIns="46748" rIns="93496" bIns="46748" rtlCol="0"/>
          <a:lstStyle>
            <a:lvl1pPr algn="r">
              <a:defRPr sz="1200"/>
            </a:lvl1pPr>
          </a:lstStyle>
          <a:p>
            <a:fld id="{164571D5-A54F-4ACA-ABC0-868F4D9ADB29}" type="datetimeFigureOut">
              <a:rPr lang="en-US" smtClean="0"/>
              <a:t>8/9/17</a:t>
            </a:fld>
            <a:endParaRPr lang="en-US"/>
          </a:p>
        </p:txBody>
      </p:sp>
      <p:sp>
        <p:nvSpPr>
          <p:cNvPr id="4" name="Footer Placeholder 3"/>
          <p:cNvSpPr>
            <a:spLocks noGrp="1"/>
          </p:cNvSpPr>
          <p:nvPr>
            <p:ph type="ftr" sz="quarter" idx="2"/>
          </p:nvPr>
        </p:nvSpPr>
        <p:spPr>
          <a:xfrm>
            <a:off x="0" y="8842030"/>
            <a:ext cx="3056414" cy="465455"/>
          </a:xfrm>
          <a:prstGeom prst="rect">
            <a:avLst/>
          </a:prstGeom>
        </p:spPr>
        <p:txBody>
          <a:bodyPr vert="horz" lIns="93496" tIns="46748" rIns="93496" bIns="46748"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5455"/>
          </a:xfrm>
          <a:prstGeom prst="rect">
            <a:avLst/>
          </a:prstGeom>
        </p:spPr>
        <p:txBody>
          <a:bodyPr vert="horz" lIns="93496" tIns="46748" rIns="93496" bIns="46748" rtlCol="0" anchor="b"/>
          <a:lstStyle>
            <a:lvl1pPr algn="r">
              <a:defRPr sz="1200"/>
            </a:lvl1pPr>
          </a:lstStyle>
          <a:p>
            <a:fld id="{BBC347E8-AF8F-448F-B851-3467C5FE405C}" type="slidenum">
              <a:rPr lang="en-US" smtClean="0"/>
              <a:t>‹#›</a:t>
            </a:fld>
            <a:endParaRPr lang="en-US"/>
          </a:p>
        </p:txBody>
      </p:sp>
    </p:spTree>
    <p:extLst>
      <p:ext uri="{BB962C8B-B14F-4D97-AF65-F5344CB8AC3E}">
        <p14:creationId xmlns:p14="http://schemas.microsoft.com/office/powerpoint/2010/main" val="2904609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6" tIns="46748" rIns="93496" bIns="46748"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6" tIns="46748" rIns="93496" bIns="46748" rtlCol="0"/>
          <a:lstStyle>
            <a:lvl1pPr algn="r">
              <a:defRPr sz="1200"/>
            </a:lvl1pPr>
          </a:lstStyle>
          <a:p>
            <a:fld id="{46903DD8-BDB7-A24B-8393-79CBFE6A9439}" type="datetimeFigureOut">
              <a:rPr lang="en-US" smtClean="0"/>
              <a:t>8/9/17</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6" tIns="46748" rIns="93496" bIns="46748" rtlCol="0" anchor="ctr"/>
          <a:lstStyle/>
          <a:p>
            <a:endParaRPr lang="en-US"/>
          </a:p>
        </p:txBody>
      </p:sp>
      <p:sp>
        <p:nvSpPr>
          <p:cNvPr id="5" name="Notes Placeholder 4"/>
          <p:cNvSpPr>
            <a:spLocks noGrp="1"/>
          </p:cNvSpPr>
          <p:nvPr>
            <p:ph type="body" sz="quarter" idx="3"/>
          </p:nvPr>
        </p:nvSpPr>
        <p:spPr>
          <a:xfrm>
            <a:off x="705327" y="4421824"/>
            <a:ext cx="5642610" cy="4189095"/>
          </a:xfrm>
          <a:prstGeom prst="rect">
            <a:avLst/>
          </a:prstGeom>
        </p:spPr>
        <p:txBody>
          <a:bodyPr vert="horz" lIns="93496" tIns="46748" rIns="93496" bIns="4674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56414" cy="465455"/>
          </a:xfrm>
          <a:prstGeom prst="rect">
            <a:avLst/>
          </a:prstGeom>
        </p:spPr>
        <p:txBody>
          <a:bodyPr vert="horz" lIns="93496" tIns="46748" rIns="93496" bIns="46748"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5455"/>
          </a:xfrm>
          <a:prstGeom prst="rect">
            <a:avLst/>
          </a:prstGeom>
        </p:spPr>
        <p:txBody>
          <a:bodyPr vert="horz" lIns="93496" tIns="46748" rIns="93496" bIns="46748" rtlCol="0" anchor="b"/>
          <a:lstStyle>
            <a:lvl1pPr algn="r">
              <a:defRPr sz="1200"/>
            </a:lvl1pPr>
          </a:lstStyle>
          <a:p>
            <a:fld id="{68D8DCF6-FDCC-8F40-B51B-CD5FE770C880}" type="slidenum">
              <a:rPr lang="en-US" smtClean="0"/>
              <a:t>‹#›</a:t>
            </a:fld>
            <a:endParaRPr lang="en-US"/>
          </a:p>
        </p:txBody>
      </p:sp>
    </p:spTree>
    <p:extLst>
      <p:ext uri="{BB962C8B-B14F-4D97-AF65-F5344CB8AC3E}">
        <p14:creationId xmlns:p14="http://schemas.microsoft.com/office/powerpoint/2010/main" val="14528642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a:t>
            </a:fld>
            <a:endParaRPr lang="en-US"/>
          </a:p>
        </p:txBody>
      </p:sp>
    </p:spTree>
    <p:extLst>
      <p:ext uri="{BB962C8B-B14F-4D97-AF65-F5344CB8AC3E}">
        <p14:creationId xmlns:p14="http://schemas.microsoft.com/office/powerpoint/2010/main" val="342751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Selig</a:t>
            </a:r>
            <a:r>
              <a:rPr lang="en-US" baseline="0" dirty="0" smtClean="0"/>
              <a:t> gives overview</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2</a:t>
            </a:fld>
            <a:endParaRPr lang="en-US"/>
          </a:p>
        </p:txBody>
      </p:sp>
    </p:spTree>
    <p:extLst>
      <p:ext uri="{BB962C8B-B14F-4D97-AF65-F5344CB8AC3E}">
        <p14:creationId xmlns:p14="http://schemas.microsoft.com/office/powerpoint/2010/main" val="29713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4</a:t>
            </a:fld>
            <a:endParaRPr lang="en-US"/>
          </a:p>
        </p:txBody>
      </p:sp>
    </p:spTree>
    <p:extLst>
      <p:ext uri="{BB962C8B-B14F-4D97-AF65-F5344CB8AC3E}">
        <p14:creationId xmlns:p14="http://schemas.microsoft.com/office/powerpoint/2010/main" val="1798669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Boger’s</a:t>
            </a:r>
            <a:r>
              <a:rPr lang="en-US" dirty="0" smtClean="0"/>
              <a:t> Slide</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5</a:t>
            </a:fld>
            <a:endParaRPr lang="en-US"/>
          </a:p>
        </p:txBody>
      </p:sp>
    </p:spTree>
    <p:extLst>
      <p:ext uri="{BB962C8B-B14F-4D97-AF65-F5344CB8AC3E}">
        <p14:creationId xmlns:p14="http://schemas.microsoft.com/office/powerpoint/2010/main" val="2857083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7</a:t>
            </a:fld>
            <a:endParaRPr lang="en-US"/>
          </a:p>
        </p:txBody>
      </p:sp>
    </p:spTree>
    <p:extLst>
      <p:ext uri="{BB962C8B-B14F-4D97-AF65-F5344CB8AC3E}">
        <p14:creationId xmlns:p14="http://schemas.microsoft.com/office/powerpoint/2010/main" val="1816681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Boger’s</a:t>
            </a:r>
            <a:r>
              <a:rPr lang="en-US" dirty="0" smtClean="0"/>
              <a:t> Slide- at the end of this slide, dismiss 6</a:t>
            </a:r>
            <a:r>
              <a:rPr lang="en-US" baseline="30000" dirty="0" smtClean="0"/>
              <a:t>th</a:t>
            </a:r>
            <a:r>
              <a:rPr lang="en-US" dirty="0" smtClean="0"/>
              <a:t> graders</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9</a:t>
            </a:fld>
            <a:endParaRPr lang="en-US"/>
          </a:p>
        </p:txBody>
      </p:sp>
    </p:spTree>
    <p:extLst>
      <p:ext uri="{BB962C8B-B14F-4D97-AF65-F5344CB8AC3E}">
        <p14:creationId xmlns:p14="http://schemas.microsoft.com/office/powerpoint/2010/main" val="786169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Boger</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10</a:t>
            </a:fld>
            <a:endParaRPr lang="en-US"/>
          </a:p>
        </p:txBody>
      </p:sp>
    </p:spTree>
    <p:extLst>
      <p:ext uri="{BB962C8B-B14F-4D97-AF65-F5344CB8AC3E}">
        <p14:creationId xmlns:p14="http://schemas.microsoft.com/office/powerpoint/2010/main" val="3245428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11</a:t>
            </a:fld>
            <a:endParaRPr lang="en-US"/>
          </a:p>
        </p:txBody>
      </p:sp>
    </p:spTree>
    <p:extLst>
      <p:ext uri="{BB962C8B-B14F-4D97-AF65-F5344CB8AC3E}">
        <p14:creationId xmlns:p14="http://schemas.microsoft.com/office/powerpoint/2010/main" val="781602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12</a:t>
            </a:fld>
            <a:endParaRPr lang="en-US"/>
          </a:p>
        </p:txBody>
      </p:sp>
    </p:spTree>
    <p:extLst>
      <p:ext uri="{BB962C8B-B14F-4D97-AF65-F5344CB8AC3E}">
        <p14:creationId xmlns:p14="http://schemas.microsoft.com/office/powerpoint/2010/main" val="211622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MJ’s slide</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14</a:t>
            </a:fld>
            <a:endParaRPr lang="en-US"/>
          </a:p>
        </p:txBody>
      </p:sp>
    </p:spTree>
    <p:extLst>
      <p:ext uri="{BB962C8B-B14F-4D97-AF65-F5344CB8AC3E}">
        <p14:creationId xmlns:p14="http://schemas.microsoft.com/office/powerpoint/2010/main" val="397152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MJ-</a:t>
            </a:r>
          </a:p>
          <a:p>
            <a:r>
              <a:rPr lang="en-US" dirty="0" smtClean="0"/>
              <a:t>Practice with a lock at home</a:t>
            </a:r>
          </a:p>
          <a:p>
            <a:r>
              <a:rPr lang="en-US" dirty="0" smtClean="0"/>
              <a:t>Tip-putting your child’s combination in your phone so if</a:t>
            </a:r>
            <a:r>
              <a:rPr lang="en-US" baseline="0" dirty="0" smtClean="0"/>
              <a:t> they call you always have it</a:t>
            </a:r>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15</a:t>
            </a:fld>
            <a:endParaRPr lang="en-US"/>
          </a:p>
        </p:txBody>
      </p:sp>
    </p:spTree>
    <p:extLst>
      <p:ext uri="{BB962C8B-B14F-4D97-AF65-F5344CB8AC3E}">
        <p14:creationId xmlns:p14="http://schemas.microsoft.com/office/powerpoint/2010/main" val="2548002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16</a:t>
            </a:fld>
            <a:endParaRPr lang="en-US"/>
          </a:p>
        </p:txBody>
      </p:sp>
    </p:spTree>
    <p:extLst>
      <p:ext uri="{BB962C8B-B14F-4D97-AF65-F5344CB8AC3E}">
        <p14:creationId xmlns:p14="http://schemas.microsoft.com/office/powerpoint/2010/main" val="572397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17</a:t>
            </a:fld>
            <a:endParaRPr lang="en-US"/>
          </a:p>
        </p:txBody>
      </p:sp>
    </p:spTree>
    <p:extLst>
      <p:ext uri="{BB962C8B-B14F-4D97-AF65-F5344CB8AC3E}">
        <p14:creationId xmlns:p14="http://schemas.microsoft.com/office/powerpoint/2010/main" val="2379696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18</a:t>
            </a:fld>
            <a:endParaRPr lang="en-US"/>
          </a:p>
        </p:txBody>
      </p:sp>
    </p:spTree>
    <p:extLst>
      <p:ext uri="{BB962C8B-B14F-4D97-AF65-F5344CB8AC3E}">
        <p14:creationId xmlns:p14="http://schemas.microsoft.com/office/powerpoint/2010/main" val="1162229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19</a:t>
            </a:fld>
            <a:endParaRPr lang="en-US"/>
          </a:p>
        </p:txBody>
      </p:sp>
    </p:spTree>
    <p:extLst>
      <p:ext uri="{BB962C8B-B14F-4D97-AF65-F5344CB8AC3E}">
        <p14:creationId xmlns:p14="http://schemas.microsoft.com/office/powerpoint/2010/main" val="255533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20</a:t>
            </a:fld>
            <a:endParaRPr lang="en-US"/>
          </a:p>
        </p:txBody>
      </p:sp>
    </p:spTree>
    <p:extLst>
      <p:ext uri="{BB962C8B-B14F-4D97-AF65-F5344CB8AC3E}">
        <p14:creationId xmlns:p14="http://schemas.microsoft.com/office/powerpoint/2010/main" val="4208517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22</a:t>
            </a:fld>
            <a:endParaRPr lang="en-US"/>
          </a:p>
        </p:txBody>
      </p:sp>
    </p:spTree>
    <p:extLst>
      <p:ext uri="{BB962C8B-B14F-4D97-AF65-F5344CB8AC3E}">
        <p14:creationId xmlns:p14="http://schemas.microsoft.com/office/powerpoint/2010/main" val="4107395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23</a:t>
            </a:fld>
            <a:endParaRPr lang="en-US"/>
          </a:p>
        </p:txBody>
      </p:sp>
    </p:spTree>
    <p:extLst>
      <p:ext uri="{BB962C8B-B14F-4D97-AF65-F5344CB8AC3E}">
        <p14:creationId xmlns:p14="http://schemas.microsoft.com/office/powerpoint/2010/main" val="39630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D8DCF6-FDCC-8F40-B51B-CD5FE770C880}" type="slidenum">
              <a:rPr lang="en-US" smtClean="0"/>
              <a:t>24</a:t>
            </a:fld>
            <a:endParaRPr lang="en-US"/>
          </a:p>
        </p:txBody>
      </p:sp>
    </p:spTree>
    <p:extLst>
      <p:ext uri="{BB962C8B-B14F-4D97-AF65-F5344CB8AC3E}">
        <p14:creationId xmlns:p14="http://schemas.microsoft.com/office/powerpoint/2010/main" val="2082213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DCF6-FDCC-8F40-B51B-CD5FE770C880}" type="slidenum">
              <a:rPr lang="en-US" smtClean="0"/>
              <a:t>26</a:t>
            </a:fld>
            <a:endParaRPr lang="en-US"/>
          </a:p>
        </p:txBody>
      </p:sp>
    </p:spTree>
    <p:extLst>
      <p:ext uri="{BB962C8B-B14F-4D97-AF65-F5344CB8AC3E}">
        <p14:creationId xmlns:p14="http://schemas.microsoft.com/office/powerpoint/2010/main" val="3644948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8ACDB3CC-F982-40F9-8DD6-BCC9AFBF44BD}" type="datetime1">
              <a:rPr lang="en-US" smtClean="0"/>
              <a:pPr/>
              <a:t>8/9/17</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C5B1FEA-406A-7749-A5C3-DDCB5F67A4CE}" type="slidenum">
              <a:rPr lang="en-US" smtClean="0"/>
              <a:pPr/>
              <a:t>‹#›</a:t>
            </a:fld>
            <a:endParaRPr lang="en-US" dirty="0"/>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008867-0964-49C4-9DE5-8FBB189497BC}" type="datetime1">
              <a:rPr lang="en-US" smtClean="0"/>
              <a:pPr/>
              <a:t>8/9/17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8/9/17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151D5B8-D9C5-419F-913D-2186935717ED}" type="datetime1">
              <a:rPr lang="en-US" smtClean="0"/>
              <a:pPr/>
              <a:t>8/9/17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86F952F-F888-4FB8-9CB7-51D5F02FA3C8}" type="datetime1">
              <a:rPr lang="en-US" smtClean="0"/>
              <a:pPr/>
              <a:t>8/9/17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B1FEA-406A-7749-A5C3-DDCB5F67A4CE}" type="slidenum">
              <a:rPr lang="en-US" smtClean="0"/>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88DB32-6162-43C0-9325-230E0A9B0177}" type="datetime1">
              <a:rPr lang="en-US" smtClean="0"/>
              <a:pPr/>
              <a:t>8/9/17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19B57-0E9E-4DE4-A7F5-9A169EF1CEE0}" type="datetime1">
              <a:rPr lang="en-US" smtClean="0"/>
              <a:pPr/>
              <a:t>8/9/17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F8F86C-0F1B-4333-B99B-B3B2B1F87225}" type="datetime1">
              <a:rPr lang="en-US" smtClean="0"/>
              <a:pPr/>
              <a:t>8/9/17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7FCD9-7699-43D6-8D62-436E2DD234FF}" type="datetime1">
              <a:rPr lang="en-US" smtClean="0"/>
              <a:pPr/>
              <a:t>8/9/17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71C1A-CAFA-43FD-A579-55B116A1448A}" type="datetime1">
              <a:rPr lang="en-US" smtClean="0"/>
              <a:pPr/>
              <a:t>8/9/17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1BC03-21BF-4F6B-A3BE-29C937D452B1}" type="datetime1">
              <a:rPr lang="en-US" smtClean="0"/>
              <a:pPr/>
              <a:t>8/9/17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610FC3EB-42FB-4C38-8CAE-7A1293B83421}" type="datetime1">
              <a:rPr lang="en-US" smtClean="0"/>
              <a:pPr/>
              <a:t>8/9/17</a:t>
            </a:fld>
            <a:endParaRPr lang="en-US" dirty="0"/>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dirty="0"/>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C5B1FEA-406A-7749-A5C3-DDCB5F67A4C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png"/><Relationship Id="rId5" Type="http://schemas.openxmlformats.org/officeDocument/2006/relationships/image" Target="../media/image14.jpg"/><Relationship Id="rId6" Type="http://schemas.openxmlformats.org/officeDocument/2006/relationships/image" Target="../media/image15.png"/><Relationship Id="rId7" Type="http://schemas.openxmlformats.org/officeDocument/2006/relationships/image" Target="../media/image16.jpg"/><Relationship Id="rId8" Type="http://schemas.openxmlformats.org/officeDocument/2006/relationships/image" Target="../media/image17.png"/><Relationship Id="rId9" Type="http://schemas.openxmlformats.org/officeDocument/2006/relationships/image" Target="../media/image18.png"/><Relationship Id="rId10"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hyperlink" Target="https://www.schoology.com/home" TargetMode="External"/><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G"/><Relationship Id="rId5" Type="http://schemas.openxmlformats.org/officeDocument/2006/relationships/image" Target="../media/image30.JPG"/><Relationship Id="rId6" Type="http://schemas.openxmlformats.org/officeDocument/2006/relationships/image" Target="../media/image31.JPG"/><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png"/><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holly.cantos@gmail.com" TargetMode="Externa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a:cs typeface="Arial"/>
              </a:rPr>
              <a:t>New Student Orientation</a:t>
            </a:r>
            <a:endParaRPr lang="en-US" dirty="0">
              <a:latin typeface="Arial"/>
              <a:cs typeface="Arial"/>
            </a:endParaRPr>
          </a:p>
        </p:txBody>
      </p:sp>
      <p:sp>
        <p:nvSpPr>
          <p:cNvPr id="3" name="Subtitle 2"/>
          <p:cNvSpPr>
            <a:spLocks noGrp="1"/>
          </p:cNvSpPr>
          <p:nvPr>
            <p:ph type="subTitle" idx="1"/>
          </p:nvPr>
        </p:nvSpPr>
        <p:spPr/>
        <p:txBody>
          <a:bodyPr>
            <a:normAutofit/>
          </a:bodyPr>
          <a:lstStyle/>
          <a:p>
            <a:r>
              <a:rPr lang="en-US" dirty="0" smtClean="0">
                <a:latin typeface="Arial"/>
                <a:cs typeface="Arial"/>
              </a:rPr>
              <a:t>Fall 2017</a:t>
            </a:r>
            <a:endParaRPr lang="en-US" dirty="0">
              <a:latin typeface="Arial"/>
              <a:cs typeface="Arial"/>
            </a:endParaRPr>
          </a:p>
          <a:p>
            <a:r>
              <a:rPr lang="en-US" dirty="0" smtClean="0">
                <a:latin typeface="Arial"/>
                <a:cs typeface="Arial"/>
              </a:rPr>
              <a:t>*this presentation can be downloaded from the LACES website</a:t>
            </a:r>
            <a:endParaRPr lang="en-US" dirty="0">
              <a:latin typeface="Arial"/>
              <a:cs typeface="Arial"/>
            </a:endParaRPr>
          </a:p>
        </p:txBody>
      </p:sp>
    </p:spTree>
    <p:extLst>
      <p:ext uri="{BB962C8B-B14F-4D97-AF65-F5344CB8AC3E}">
        <p14:creationId xmlns:p14="http://schemas.microsoft.com/office/powerpoint/2010/main" val="30780324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4294967295"/>
          </p:nvPr>
        </p:nvSpPr>
        <p:spPr>
          <a:xfrm>
            <a:off x="771714" y="2344537"/>
            <a:ext cx="3657600" cy="3951288"/>
          </a:xfrm>
        </p:spPr>
        <p:txBody>
          <a:bodyPr>
            <a:normAutofit fontScale="62500" lnSpcReduction="20000"/>
          </a:bodyPr>
          <a:lstStyle/>
          <a:p>
            <a:r>
              <a:rPr lang="en-US" sz="3100" b="1" u="sng" dirty="0" smtClean="0"/>
              <a:t>Parents</a:t>
            </a:r>
          </a:p>
          <a:p>
            <a:pPr lvl="1"/>
            <a:r>
              <a:rPr lang="en-US" sz="2900" dirty="0" smtClean="0">
                <a:latin typeface="Arial"/>
                <a:cs typeface="Arial"/>
              </a:rPr>
              <a:t>10:00-10:30- In the auditorium for general announcement</a:t>
            </a:r>
          </a:p>
          <a:p>
            <a:pPr lvl="1"/>
            <a:endParaRPr lang="en-US" sz="2900" dirty="0" smtClean="0">
              <a:latin typeface="Arial"/>
              <a:cs typeface="Arial"/>
            </a:endParaRPr>
          </a:p>
          <a:p>
            <a:pPr lvl="1"/>
            <a:r>
              <a:rPr lang="en-US" sz="2900" dirty="0" smtClean="0">
                <a:latin typeface="Arial"/>
                <a:cs typeface="Arial"/>
              </a:rPr>
              <a:t>10:30-11:45- </a:t>
            </a:r>
            <a:r>
              <a:rPr lang="en-US" sz="2900" dirty="0" smtClean="0">
                <a:solidFill>
                  <a:schemeClr val="tx1"/>
                </a:solidFill>
                <a:latin typeface="Arial"/>
                <a:cs typeface="Arial"/>
              </a:rPr>
              <a:t>Divide up with a LACES parent representative for and informational session. Then you will go on a student-led tour of the campus.</a:t>
            </a:r>
          </a:p>
          <a:p>
            <a:pPr lvl="1"/>
            <a:endParaRPr lang="en-US" sz="2900" dirty="0" smtClean="0">
              <a:latin typeface="Arial"/>
              <a:cs typeface="Arial"/>
            </a:endParaRPr>
          </a:p>
          <a:p>
            <a:pPr lvl="1"/>
            <a:r>
              <a:rPr lang="en-US" sz="2900" dirty="0" smtClean="0">
                <a:latin typeface="Arial"/>
                <a:cs typeface="Arial"/>
              </a:rPr>
              <a:t>11:45- Parents and students meet outside the student store</a:t>
            </a:r>
            <a:endParaRPr lang="en-US" sz="2900" dirty="0">
              <a:latin typeface="Arial"/>
              <a:cs typeface="Arial"/>
            </a:endParaRPr>
          </a:p>
        </p:txBody>
      </p:sp>
      <p:sp>
        <p:nvSpPr>
          <p:cNvPr id="10" name="Content Placeholder 9"/>
          <p:cNvSpPr>
            <a:spLocks noGrp="1"/>
          </p:cNvSpPr>
          <p:nvPr>
            <p:ph sz="quarter" idx="4294967295"/>
          </p:nvPr>
        </p:nvSpPr>
        <p:spPr>
          <a:xfrm>
            <a:off x="4988001" y="2344537"/>
            <a:ext cx="3657600" cy="3951288"/>
          </a:xfrm>
        </p:spPr>
        <p:txBody>
          <a:bodyPr>
            <a:normAutofit fontScale="92500" lnSpcReduction="10000"/>
          </a:bodyPr>
          <a:lstStyle/>
          <a:p>
            <a:r>
              <a:rPr lang="en-US" b="1" u="sng" dirty="0" smtClean="0"/>
              <a:t>Students</a:t>
            </a:r>
          </a:p>
          <a:p>
            <a:pPr lvl="1"/>
            <a:r>
              <a:rPr lang="en-US" dirty="0" smtClean="0">
                <a:latin typeface="Arial"/>
                <a:cs typeface="Arial"/>
              </a:rPr>
              <a:t>10:00-10:30- In the auditorium for general announcements</a:t>
            </a:r>
          </a:p>
          <a:p>
            <a:pPr lvl="1"/>
            <a:endParaRPr lang="en-US" dirty="0">
              <a:latin typeface="Arial"/>
              <a:cs typeface="Arial"/>
            </a:endParaRPr>
          </a:p>
          <a:p>
            <a:pPr lvl="1"/>
            <a:r>
              <a:rPr lang="en-US" dirty="0" smtClean="0">
                <a:latin typeface="Arial"/>
                <a:cs typeface="Arial"/>
              </a:rPr>
              <a:t>10:30-11:45- Divide up with </a:t>
            </a:r>
            <a:r>
              <a:rPr lang="en-US" dirty="0" smtClean="0">
                <a:solidFill>
                  <a:srgbClr val="000000"/>
                </a:solidFill>
                <a:latin typeface="Arial"/>
                <a:cs typeface="Arial"/>
              </a:rPr>
              <a:t>you homeroom for games, tours and other excitement!</a:t>
            </a:r>
          </a:p>
          <a:p>
            <a:pPr lvl="1"/>
            <a:endParaRPr lang="en-US" dirty="0">
              <a:solidFill>
                <a:srgbClr val="000000"/>
              </a:solidFill>
              <a:latin typeface="Arial"/>
              <a:cs typeface="Arial"/>
            </a:endParaRPr>
          </a:p>
          <a:p>
            <a:pPr lvl="1"/>
            <a:r>
              <a:rPr lang="en-US" dirty="0" smtClean="0">
                <a:solidFill>
                  <a:srgbClr val="000000"/>
                </a:solidFill>
                <a:latin typeface="Arial"/>
                <a:cs typeface="Arial"/>
              </a:rPr>
              <a:t>11:45- Meet your parents at the student store.</a:t>
            </a:r>
          </a:p>
        </p:txBody>
      </p:sp>
      <p:pic>
        <p:nvPicPr>
          <p:cNvPr id="11" name="Picture 10"/>
          <p:cNvPicPr>
            <a:picLocks noChangeAspect="1"/>
          </p:cNvPicPr>
          <p:nvPr/>
        </p:nvPicPr>
        <p:blipFill>
          <a:blip r:embed="rId3"/>
          <a:stretch>
            <a:fillRect/>
          </a:stretch>
        </p:blipFill>
        <p:spPr>
          <a:xfrm>
            <a:off x="2652765" y="116770"/>
            <a:ext cx="3553097" cy="1989055"/>
          </a:xfrm>
          <a:prstGeom prst="rect">
            <a:avLst/>
          </a:prstGeom>
        </p:spPr>
      </p:pic>
    </p:spTree>
    <p:extLst>
      <p:ext uri="{BB962C8B-B14F-4D97-AF65-F5344CB8AC3E}">
        <p14:creationId xmlns:p14="http://schemas.microsoft.com/office/powerpoint/2010/main" val="8100503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830262"/>
          </a:xfrm>
        </p:spPr>
        <p:txBody>
          <a:bodyPr/>
          <a:lstStyle/>
          <a:p>
            <a:r>
              <a:rPr lang="en-US" dirty="0" smtClean="0">
                <a:latin typeface="Arial Black" panose="020B0A04020102020204" pitchFamily="34" charset="0"/>
              </a:rPr>
              <a:t/>
            </a:r>
            <a:br>
              <a:rPr lang="en-US" dirty="0" smtClean="0">
                <a:latin typeface="Arial Black" panose="020B0A04020102020204" pitchFamily="34" charset="0"/>
              </a:rPr>
            </a:br>
            <a:r>
              <a:rPr lang="en-US" dirty="0">
                <a:latin typeface="Arial Black" panose="020B0A04020102020204" pitchFamily="34" charset="0"/>
              </a:rPr>
              <a:t/>
            </a:r>
            <a:br>
              <a:rPr lang="en-US" dirty="0">
                <a:latin typeface="Arial Black" panose="020B0A04020102020204" pitchFamily="34" charset="0"/>
              </a:rPr>
            </a:br>
            <a:r>
              <a:rPr lang="en-US" dirty="0" smtClean="0">
                <a:latin typeface="Arial Black" panose="020B0A04020102020204" pitchFamily="34" charset="0"/>
              </a:rPr>
              <a:t/>
            </a:r>
            <a:br>
              <a:rPr lang="en-US" dirty="0" smtClean="0">
                <a:latin typeface="Arial Black" panose="020B0A04020102020204" pitchFamily="34" charset="0"/>
              </a:rPr>
            </a:br>
            <a:r>
              <a:rPr lang="en-US" dirty="0" smtClean="0">
                <a:latin typeface="Arial Black" panose="020B0A04020102020204" pitchFamily="34" charset="0"/>
              </a:rPr>
              <a:t>Your Child’s </a:t>
            </a:r>
            <a:r>
              <a:rPr lang="en-US" dirty="0">
                <a:latin typeface="Arial Black" panose="020B0A04020102020204" pitchFamily="34" charset="0"/>
              </a:rPr>
              <a:t>Class Year </a:t>
            </a:r>
            <a:r>
              <a:rPr lang="en-US" dirty="0"/>
              <a:t/>
            </a:r>
            <a:br>
              <a:rPr lang="en-US" dirty="0"/>
            </a:br>
            <a:endParaRPr lang="en-US" dirty="0"/>
          </a:p>
        </p:txBody>
      </p:sp>
      <p:sp>
        <p:nvSpPr>
          <p:cNvPr id="3" name="Content Placeholder 2"/>
          <p:cNvSpPr>
            <a:spLocks noGrp="1"/>
          </p:cNvSpPr>
          <p:nvPr>
            <p:ph sz="quarter" idx="13"/>
          </p:nvPr>
        </p:nvSpPr>
        <p:spPr/>
        <p:txBody>
          <a:bodyPr>
            <a:normAutofit/>
          </a:bodyPr>
          <a:lstStyle/>
          <a:p>
            <a:endParaRPr lang="en-US" dirty="0"/>
          </a:p>
          <a:p>
            <a:pPr algn="ctr"/>
            <a:r>
              <a:rPr lang="en-US" dirty="0">
                <a:latin typeface="Arial" panose="020B0604020202020204" pitchFamily="34" charset="0"/>
                <a:cs typeface="Arial" panose="020B0604020202020204" pitchFamily="34" charset="0"/>
              </a:rPr>
              <a:t>6th grade 2024</a:t>
            </a:r>
          </a:p>
          <a:p>
            <a:pPr algn="ctr"/>
            <a:r>
              <a:rPr lang="en-US" dirty="0">
                <a:latin typeface="Arial" panose="020B0604020202020204" pitchFamily="34" charset="0"/>
                <a:cs typeface="Arial" panose="020B0604020202020204" pitchFamily="34" charset="0"/>
              </a:rPr>
              <a:t>7th grade 2023</a:t>
            </a:r>
          </a:p>
          <a:p>
            <a:pPr algn="ctr"/>
            <a:r>
              <a:rPr lang="en-US" dirty="0">
                <a:latin typeface="Arial" panose="020B0604020202020204" pitchFamily="34" charset="0"/>
                <a:cs typeface="Arial" panose="020B0604020202020204" pitchFamily="34" charset="0"/>
              </a:rPr>
              <a:t>8th grade 2022</a:t>
            </a:r>
          </a:p>
          <a:p>
            <a:pPr algn="ctr"/>
            <a:r>
              <a:rPr lang="en-US" dirty="0">
                <a:latin typeface="Arial" panose="020B0604020202020204" pitchFamily="34" charset="0"/>
                <a:cs typeface="Arial" panose="020B0604020202020204" pitchFamily="34" charset="0"/>
              </a:rPr>
              <a:t>9th grade 2021</a:t>
            </a:r>
          </a:p>
          <a:p>
            <a:pPr algn="ctr"/>
            <a:r>
              <a:rPr lang="en-US" dirty="0">
                <a:latin typeface="Arial" panose="020B0604020202020204" pitchFamily="34" charset="0"/>
                <a:cs typeface="Arial" panose="020B0604020202020204" pitchFamily="34" charset="0"/>
              </a:rPr>
              <a:t>10 grade 2020 </a:t>
            </a:r>
          </a:p>
          <a:p>
            <a:pPr algn="ctr"/>
            <a:r>
              <a:rPr lang="en-US" dirty="0">
                <a:latin typeface="Arial" panose="020B0604020202020204" pitchFamily="34" charset="0"/>
                <a:cs typeface="Arial" panose="020B0604020202020204" pitchFamily="34" charset="0"/>
              </a:rPr>
              <a:t>11 grade 2019</a:t>
            </a:r>
          </a:p>
          <a:p>
            <a:pPr algn="ctr"/>
            <a:r>
              <a:rPr lang="en-US" dirty="0">
                <a:latin typeface="Arial" panose="020B0604020202020204" pitchFamily="34" charset="0"/>
                <a:cs typeface="Arial" panose="020B0604020202020204" pitchFamily="34" charset="0"/>
              </a:rPr>
              <a:t>12 grade 2018 </a:t>
            </a:r>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5025" y="3404394"/>
            <a:ext cx="3657600" cy="1219200"/>
          </a:xfrm>
        </p:spPr>
      </p:pic>
    </p:spTree>
    <p:extLst>
      <p:ext uri="{BB962C8B-B14F-4D97-AF65-F5344CB8AC3E}">
        <p14:creationId xmlns:p14="http://schemas.microsoft.com/office/powerpoint/2010/main" val="242213214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Welcome from the LACES Parent Liaisons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1371601" y="2039112"/>
            <a:ext cx="6587836" cy="4226606"/>
          </a:xfrm>
        </p:spPr>
        <p:txBody>
          <a:bodyPr>
            <a:normAutofit fontScale="62500" lnSpcReduction="20000"/>
          </a:bodyPr>
          <a:lstStyle/>
          <a:p>
            <a:pPr marL="0" indent="0">
              <a:buNone/>
            </a:pPr>
            <a:endParaRPr lang="en-US" dirty="0"/>
          </a:p>
          <a:p>
            <a:endParaRPr lang="en-US" dirty="0">
              <a:latin typeface="Arial" panose="020B0604020202020204" pitchFamily="34" charset="0"/>
              <a:cs typeface="Arial" panose="020B0604020202020204" pitchFamily="34" charset="0"/>
            </a:endParaRPr>
          </a:p>
          <a:p>
            <a:r>
              <a:rPr lang="en-US" sz="2900" dirty="0">
                <a:latin typeface="Arial" panose="020B0604020202020204" pitchFamily="34" charset="0"/>
                <a:cs typeface="Arial" panose="020B0604020202020204" pitchFamily="34" charset="0"/>
              </a:rPr>
              <a:t>Tracy </a:t>
            </a:r>
            <a:r>
              <a:rPr lang="en-US" sz="2900" dirty="0" smtClean="0">
                <a:latin typeface="Arial" panose="020B0604020202020204" pitchFamily="34" charset="0"/>
                <a:cs typeface="Arial" panose="020B0604020202020204" pitchFamily="34" charset="0"/>
              </a:rPr>
              <a:t>Cook:  </a:t>
            </a:r>
            <a:r>
              <a:rPr lang="en-US" sz="2900" dirty="0">
                <a:latin typeface="Arial" panose="020B0604020202020204" pitchFamily="34" charset="0"/>
                <a:cs typeface="Arial" panose="020B0604020202020204" pitchFamily="34" charset="0"/>
              </a:rPr>
              <a:t>trabot@ca.rr.com </a:t>
            </a:r>
          </a:p>
          <a:p>
            <a:r>
              <a:rPr lang="en-US" sz="2900" dirty="0">
                <a:latin typeface="Arial" panose="020B0604020202020204" pitchFamily="34" charset="0"/>
                <a:cs typeface="Arial" panose="020B0604020202020204" pitchFamily="34" charset="0"/>
              </a:rPr>
              <a:t>Holly </a:t>
            </a:r>
            <a:r>
              <a:rPr lang="en-US" sz="2900" dirty="0" smtClean="0">
                <a:latin typeface="Arial" panose="020B0604020202020204" pitchFamily="34" charset="0"/>
                <a:cs typeface="Arial" panose="020B0604020202020204" pitchFamily="34" charset="0"/>
              </a:rPr>
              <a:t>Cantos:  </a:t>
            </a:r>
            <a:r>
              <a:rPr lang="en-US" sz="2900" dirty="0">
                <a:latin typeface="Arial" panose="020B0604020202020204" pitchFamily="34" charset="0"/>
                <a:cs typeface="Arial" panose="020B0604020202020204" pitchFamily="34" charset="0"/>
              </a:rPr>
              <a:t>holly.cantos@gmail.com</a:t>
            </a:r>
          </a:p>
          <a:p>
            <a:r>
              <a:rPr lang="en-US" sz="2900" dirty="0">
                <a:latin typeface="Arial" panose="020B0604020202020204" pitchFamily="34" charset="0"/>
                <a:cs typeface="Arial" panose="020B0604020202020204" pitchFamily="34" charset="0"/>
              </a:rPr>
              <a:t>Maggie </a:t>
            </a:r>
            <a:r>
              <a:rPr lang="en-US" sz="2900" dirty="0" smtClean="0">
                <a:latin typeface="Arial" panose="020B0604020202020204" pitchFamily="34" charset="0"/>
                <a:cs typeface="Arial" panose="020B0604020202020204" pitchFamily="34" charset="0"/>
              </a:rPr>
              <a:t>Owen: </a:t>
            </a:r>
            <a:r>
              <a:rPr lang="en-US" sz="2900" dirty="0">
                <a:latin typeface="Arial" panose="020B0604020202020204" pitchFamily="34" charset="0"/>
                <a:cs typeface="Arial" panose="020B0604020202020204" pitchFamily="34" charset="0"/>
              </a:rPr>
              <a:t>maggieowen727@gmail.com</a:t>
            </a:r>
          </a:p>
          <a:p>
            <a:r>
              <a:rPr lang="en-US" sz="2900" dirty="0">
                <a:latin typeface="Arial" panose="020B0604020202020204" pitchFamily="34" charset="0"/>
                <a:cs typeface="Arial" panose="020B0604020202020204" pitchFamily="34" charset="0"/>
              </a:rPr>
              <a:t>Heidi </a:t>
            </a:r>
            <a:r>
              <a:rPr lang="en-US" sz="2900" dirty="0" smtClean="0">
                <a:latin typeface="Arial" panose="020B0604020202020204" pitchFamily="34" charset="0"/>
                <a:cs typeface="Arial" panose="020B0604020202020204" pitchFamily="34" charset="0"/>
              </a:rPr>
              <a:t>Rudd:   </a:t>
            </a:r>
            <a:r>
              <a:rPr lang="en-US" sz="2900" dirty="0">
                <a:latin typeface="Arial" panose="020B0604020202020204" pitchFamily="34" charset="0"/>
                <a:cs typeface="Arial" panose="020B0604020202020204" pitchFamily="34" charset="0"/>
              </a:rPr>
              <a:t>heidi.rudd@LIVE.COM</a:t>
            </a:r>
          </a:p>
          <a:p>
            <a:r>
              <a:rPr lang="en-US" sz="2900" dirty="0" err="1">
                <a:latin typeface="Arial" panose="020B0604020202020204" pitchFamily="34" charset="0"/>
                <a:cs typeface="Arial" panose="020B0604020202020204" pitchFamily="34" charset="0"/>
              </a:rPr>
              <a:t>Shonda</a:t>
            </a:r>
            <a:r>
              <a:rPr lang="en-US"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Peterson: </a:t>
            </a:r>
            <a:r>
              <a:rPr lang="en-US" sz="2900" dirty="0">
                <a:latin typeface="Arial" panose="020B0604020202020204" pitchFamily="34" charset="0"/>
                <a:cs typeface="Arial" panose="020B0604020202020204" pitchFamily="34" charset="0"/>
              </a:rPr>
              <a:t>shondatpeterson@gmail.com</a:t>
            </a:r>
          </a:p>
          <a:p>
            <a:r>
              <a:rPr lang="en-US" sz="2900" dirty="0">
                <a:latin typeface="Arial" panose="020B0604020202020204" pitchFamily="34" charset="0"/>
                <a:cs typeface="Arial" panose="020B0604020202020204" pitchFamily="34" charset="0"/>
              </a:rPr>
              <a:t>Jessica </a:t>
            </a:r>
            <a:r>
              <a:rPr lang="en-US" sz="2900" dirty="0" smtClean="0">
                <a:latin typeface="Arial" panose="020B0604020202020204" pitchFamily="34" charset="0"/>
                <a:cs typeface="Arial" panose="020B0604020202020204" pitchFamily="34" charset="0"/>
              </a:rPr>
              <a:t>Dabney: </a:t>
            </a:r>
            <a:r>
              <a:rPr lang="en-US" sz="2900" dirty="0">
                <a:latin typeface="Arial" panose="020B0604020202020204" pitchFamily="34" charset="0"/>
                <a:cs typeface="Arial" panose="020B0604020202020204" pitchFamily="34" charset="0"/>
              </a:rPr>
              <a:t>Jdabney@northarmericanrealty.net</a:t>
            </a:r>
          </a:p>
          <a:p>
            <a:r>
              <a:rPr lang="en-US" sz="2900" dirty="0">
                <a:latin typeface="Arial" panose="020B0604020202020204" pitchFamily="34" charset="0"/>
                <a:cs typeface="Arial" panose="020B0604020202020204" pitchFamily="34" charset="0"/>
              </a:rPr>
              <a:t>Cynthia </a:t>
            </a:r>
            <a:r>
              <a:rPr lang="en-US" sz="2900" dirty="0" smtClean="0">
                <a:latin typeface="Arial" panose="020B0604020202020204" pitchFamily="34" charset="0"/>
                <a:cs typeface="Arial" panose="020B0604020202020204" pitchFamily="34" charset="0"/>
              </a:rPr>
              <a:t>Waldman: </a:t>
            </a:r>
            <a:r>
              <a:rPr lang="en-US" sz="2900" dirty="0">
                <a:latin typeface="Arial" panose="020B0604020202020204" pitchFamily="34" charset="0"/>
                <a:cs typeface="Arial" panose="020B0604020202020204" pitchFamily="34" charset="0"/>
              </a:rPr>
              <a:t>Cwaldman@pacbell.net </a:t>
            </a:r>
          </a:p>
          <a:p>
            <a:r>
              <a:rPr lang="en-US" sz="2900" dirty="0" err="1">
                <a:latin typeface="Arial" panose="020B0604020202020204" pitchFamily="34" charset="0"/>
                <a:cs typeface="Arial" panose="020B0604020202020204" pitchFamily="34" charset="0"/>
              </a:rPr>
              <a:t>Seraphine</a:t>
            </a:r>
            <a:r>
              <a:rPr lang="en-US" sz="2900" dirty="0">
                <a:latin typeface="Arial" panose="020B0604020202020204" pitchFamily="34" charset="0"/>
                <a:cs typeface="Arial" panose="020B0604020202020204" pitchFamily="34" charset="0"/>
              </a:rPr>
              <a:t> </a:t>
            </a:r>
            <a:r>
              <a:rPr lang="en-US" sz="2900" dirty="0" err="1" smtClean="0">
                <a:latin typeface="Arial" panose="020B0604020202020204" pitchFamily="34" charset="0"/>
                <a:cs typeface="Arial" panose="020B0604020202020204" pitchFamily="34" charset="0"/>
              </a:rPr>
              <a:t>Kinlow</a:t>
            </a:r>
            <a:r>
              <a:rPr lang="en-US" sz="2900" dirty="0" smtClean="0">
                <a:latin typeface="Arial" panose="020B0604020202020204" pitchFamily="34" charset="0"/>
                <a:cs typeface="Arial" panose="020B0604020202020204" pitchFamily="34" charset="0"/>
              </a:rPr>
              <a:t>: </a:t>
            </a:r>
            <a:r>
              <a:rPr lang="en-US" sz="2900" dirty="0">
                <a:latin typeface="Arial" panose="020B0604020202020204" pitchFamily="34" charset="0"/>
                <a:cs typeface="Arial" panose="020B0604020202020204" pitchFamily="34" charset="0"/>
              </a:rPr>
              <a:t>seraphinekrm@gmail.com</a:t>
            </a:r>
          </a:p>
          <a:p>
            <a:r>
              <a:rPr lang="en-US" sz="2900" dirty="0">
                <a:latin typeface="Arial" panose="020B0604020202020204" pitchFamily="34" charset="0"/>
                <a:cs typeface="Arial" panose="020B0604020202020204" pitchFamily="34" charset="0"/>
              </a:rPr>
              <a:t>Maria </a:t>
            </a:r>
            <a:r>
              <a:rPr lang="en-US" sz="2900" dirty="0" smtClean="0">
                <a:latin typeface="Arial" panose="020B0604020202020204" pitchFamily="34" charset="0"/>
                <a:cs typeface="Arial" panose="020B0604020202020204" pitchFamily="34" charset="0"/>
              </a:rPr>
              <a:t>Rivas: </a:t>
            </a:r>
            <a:r>
              <a:rPr lang="en-US" sz="2900" dirty="0">
                <a:latin typeface="Arial" panose="020B0604020202020204" pitchFamily="34" charset="0"/>
                <a:cs typeface="Arial" panose="020B0604020202020204" pitchFamily="34" charset="0"/>
              </a:rPr>
              <a:t>mverorvs1@yahoo.com</a:t>
            </a:r>
          </a:p>
          <a:p>
            <a:r>
              <a:rPr lang="en-US" sz="2900" dirty="0" err="1">
                <a:latin typeface="Arial" panose="020B0604020202020204" pitchFamily="34" charset="0"/>
                <a:cs typeface="Arial" panose="020B0604020202020204" pitchFamily="34" charset="0"/>
              </a:rPr>
              <a:t>Yeonsil</a:t>
            </a:r>
            <a:r>
              <a:rPr lang="en-US"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Park:  </a:t>
            </a:r>
            <a:r>
              <a:rPr lang="en-US" sz="2900" dirty="0">
                <a:latin typeface="Arial" panose="020B0604020202020204" pitchFamily="34" charset="0"/>
                <a:cs typeface="Arial" panose="020B0604020202020204" pitchFamily="34" charset="0"/>
              </a:rPr>
              <a:t>jnypark7@hotmail.com</a:t>
            </a:r>
          </a:p>
          <a:p>
            <a:r>
              <a:rPr lang="en-US" sz="2900" dirty="0">
                <a:latin typeface="Arial" panose="020B0604020202020204" pitchFamily="34" charset="0"/>
                <a:cs typeface="Arial" panose="020B0604020202020204" pitchFamily="34" charset="0"/>
              </a:rPr>
              <a:t>Stacey </a:t>
            </a:r>
            <a:r>
              <a:rPr lang="en-US" sz="2900" dirty="0" err="1" smtClean="0">
                <a:latin typeface="Arial" panose="020B0604020202020204" pitchFamily="34" charset="0"/>
                <a:cs typeface="Arial" panose="020B0604020202020204" pitchFamily="34" charset="0"/>
              </a:rPr>
              <a:t>Zedeck</a:t>
            </a:r>
            <a:r>
              <a:rPr lang="en-US" sz="2900" dirty="0" smtClean="0">
                <a:latin typeface="Arial" panose="020B0604020202020204" pitchFamily="34" charset="0"/>
                <a:cs typeface="Arial" panose="020B0604020202020204" pitchFamily="34" charset="0"/>
              </a:rPr>
              <a:t>:  </a:t>
            </a:r>
            <a:r>
              <a:rPr lang="en-US" sz="2900" dirty="0">
                <a:latin typeface="Arial" panose="020B0604020202020204" pitchFamily="34" charset="0"/>
                <a:cs typeface="Arial" panose="020B0604020202020204" pitchFamily="34" charset="0"/>
              </a:rPr>
              <a:t>sskura@yahoo.com</a:t>
            </a:r>
          </a:p>
          <a:p>
            <a:pPr marL="0" indent="0">
              <a:buNone/>
            </a:pPr>
            <a:r>
              <a:rPr lang="en-US" dirty="0"/>
              <a:t/>
            </a:r>
            <a:br>
              <a:rPr lang="en-US" dirty="0"/>
            </a:br>
            <a:endParaRPr lang="en-US" dirty="0" smtClean="0"/>
          </a:p>
          <a:p>
            <a:endParaRPr lang="en-US" dirty="0"/>
          </a:p>
        </p:txBody>
      </p:sp>
    </p:spTree>
    <p:extLst>
      <p:ext uri="{BB962C8B-B14F-4D97-AF65-F5344CB8AC3E}">
        <p14:creationId xmlns:p14="http://schemas.microsoft.com/office/powerpoint/2010/main" val="19513388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51280" y="436563"/>
            <a:ext cx="8041440" cy="968725"/>
          </a:xfrm>
        </p:spPr>
        <p:txBody>
          <a:bodyPr/>
          <a:lstStyle/>
          <a:p>
            <a:r>
              <a:rPr lang="en-US" sz="4000" dirty="0" smtClean="0">
                <a:latin typeface="Arial"/>
                <a:cs typeface="Arial"/>
              </a:rPr>
              <a:t>Who's Who at LACES?</a:t>
            </a:r>
            <a:r>
              <a:rPr lang="en-US" sz="4000" dirty="0">
                <a:latin typeface="Arial"/>
                <a:cs typeface="Arial"/>
              </a:rPr>
              <a:t/>
            </a:r>
            <a:br>
              <a:rPr lang="en-US" sz="4000" dirty="0">
                <a:latin typeface="Arial"/>
                <a:cs typeface="Arial"/>
              </a:rPr>
            </a:br>
            <a:r>
              <a:rPr lang="en-US" sz="4000" dirty="0">
                <a:latin typeface="Arial"/>
                <a:cs typeface="Arial"/>
              </a:rPr>
              <a:t>          </a:t>
            </a:r>
            <a:endParaRPr lang="en-US" dirty="0">
              <a:latin typeface="Arial"/>
              <a:cs typeface="Arial"/>
            </a:endParaRPr>
          </a:p>
        </p:txBody>
      </p:sp>
      <p:sp>
        <p:nvSpPr>
          <p:cNvPr id="8" name="Content Placeholder 7"/>
          <p:cNvSpPr>
            <a:spLocks noGrp="1"/>
          </p:cNvSpPr>
          <p:nvPr>
            <p:ph sz="quarter" idx="13"/>
          </p:nvPr>
        </p:nvSpPr>
        <p:spPr>
          <a:xfrm>
            <a:off x="841248" y="1183907"/>
            <a:ext cx="3657600" cy="4805413"/>
          </a:xfrm>
        </p:spPr>
        <p:txBody>
          <a:bodyPr>
            <a:normAutofit/>
          </a:bodyPr>
          <a:lstStyle/>
          <a:p>
            <a:pPr>
              <a:buFontTx/>
              <a:buChar char="•"/>
              <a:defRPr/>
            </a:pPr>
            <a:r>
              <a:rPr lang="en-US" dirty="0" smtClean="0">
                <a:latin typeface="Arial"/>
                <a:cs typeface="Arial"/>
              </a:rPr>
              <a:t>Kimberly </a:t>
            </a:r>
            <a:r>
              <a:rPr lang="en-US" dirty="0" err="1" smtClean="0">
                <a:latin typeface="Arial"/>
                <a:cs typeface="Arial"/>
              </a:rPr>
              <a:t>Lesure</a:t>
            </a:r>
            <a:r>
              <a:rPr lang="en-US" dirty="0" smtClean="0">
                <a:latin typeface="Arial"/>
                <a:cs typeface="Arial"/>
              </a:rPr>
              <a:t>, Principal</a:t>
            </a:r>
          </a:p>
          <a:p>
            <a:pPr>
              <a:buFontTx/>
              <a:buChar char="•"/>
              <a:defRPr/>
            </a:pPr>
            <a:r>
              <a:rPr lang="en-US" dirty="0" smtClean="0">
                <a:latin typeface="Arial"/>
                <a:cs typeface="Arial"/>
              </a:rPr>
              <a:t>Catalina Hwang, Assistant Principal</a:t>
            </a:r>
            <a:endParaRPr lang="en-US" dirty="0">
              <a:latin typeface="Arial"/>
              <a:cs typeface="Arial"/>
            </a:endParaRPr>
          </a:p>
          <a:p>
            <a:pPr>
              <a:buFontTx/>
              <a:buChar char="•"/>
              <a:defRPr/>
            </a:pPr>
            <a:r>
              <a:rPr lang="en-US" dirty="0" smtClean="0">
                <a:latin typeface="Arial"/>
                <a:cs typeface="Arial"/>
              </a:rPr>
              <a:t>Marc </a:t>
            </a:r>
            <a:r>
              <a:rPr lang="en-US" dirty="0" err="1" smtClean="0">
                <a:latin typeface="Arial"/>
                <a:cs typeface="Arial"/>
              </a:rPr>
              <a:t>Paez</a:t>
            </a:r>
            <a:r>
              <a:rPr lang="en-US" dirty="0" smtClean="0">
                <a:latin typeface="Arial"/>
                <a:cs typeface="Arial"/>
              </a:rPr>
              <a:t>, </a:t>
            </a:r>
            <a:r>
              <a:rPr lang="en-US" dirty="0">
                <a:latin typeface="Arial"/>
                <a:cs typeface="Arial"/>
              </a:rPr>
              <a:t>Assistant Principal </a:t>
            </a:r>
            <a:endParaRPr lang="en-US" dirty="0" smtClean="0">
              <a:latin typeface="Arial"/>
              <a:cs typeface="Arial"/>
            </a:endParaRPr>
          </a:p>
          <a:p>
            <a:pPr>
              <a:buFontTx/>
              <a:buChar char="•"/>
              <a:defRPr/>
            </a:pPr>
            <a:r>
              <a:rPr lang="en-US" dirty="0" err="1" smtClean="0">
                <a:latin typeface="Arial"/>
                <a:cs typeface="Arial"/>
              </a:rPr>
              <a:t>Ellana</a:t>
            </a:r>
            <a:r>
              <a:rPr lang="en-US" dirty="0" smtClean="0">
                <a:latin typeface="Arial"/>
                <a:cs typeface="Arial"/>
              </a:rPr>
              <a:t> Selig, Assistant Principal</a:t>
            </a:r>
          </a:p>
          <a:p>
            <a:pPr>
              <a:buFontTx/>
              <a:buChar char="•"/>
              <a:defRPr/>
            </a:pPr>
            <a:r>
              <a:rPr lang="en-US" dirty="0" smtClean="0">
                <a:latin typeface="Arial"/>
                <a:cs typeface="Arial"/>
              </a:rPr>
              <a:t>Teresa Bomer, </a:t>
            </a:r>
            <a:r>
              <a:rPr lang="en-US" dirty="0">
                <a:latin typeface="Arial"/>
                <a:cs typeface="Arial"/>
              </a:rPr>
              <a:t>Magnet </a:t>
            </a:r>
            <a:r>
              <a:rPr lang="en-US" dirty="0" smtClean="0">
                <a:latin typeface="Arial"/>
                <a:cs typeface="Arial"/>
              </a:rPr>
              <a:t>Coordinator </a:t>
            </a:r>
          </a:p>
          <a:p>
            <a:pPr>
              <a:buFontTx/>
              <a:buChar char="•"/>
              <a:defRPr/>
            </a:pPr>
            <a:r>
              <a:rPr lang="en-US" dirty="0" smtClean="0">
                <a:solidFill>
                  <a:srgbClr val="000000"/>
                </a:solidFill>
                <a:latin typeface="Arial"/>
                <a:cs typeface="Arial"/>
              </a:rPr>
              <a:t>Marlon Shows, Dean</a:t>
            </a:r>
          </a:p>
          <a:p>
            <a:pPr>
              <a:buFontTx/>
              <a:buChar char="•"/>
              <a:defRPr/>
            </a:pPr>
            <a:endParaRPr lang="en-US" dirty="0" smtClean="0">
              <a:latin typeface="Arial"/>
              <a:cs typeface="Arial"/>
            </a:endParaRPr>
          </a:p>
          <a:p>
            <a:pPr marL="0" indent="0">
              <a:buNone/>
              <a:defRPr/>
            </a:pPr>
            <a:endParaRPr lang="en-US" dirty="0"/>
          </a:p>
        </p:txBody>
      </p:sp>
      <p:pic>
        <p:nvPicPr>
          <p:cNvPr id="10" name="Content Placeholder 9"/>
          <p:cNvPicPr>
            <a:picLocks noGrp="1" noChangeAspect="1"/>
          </p:cNvPicPr>
          <p:nvPr>
            <p:ph sz="quarter" idx="14"/>
          </p:nvPr>
        </p:nvPicPr>
        <p:blipFill rotWithShape="1">
          <a:blip r:embed="rId3"/>
          <a:srcRect/>
          <a:stretch/>
        </p:blipFill>
        <p:spPr>
          <a:xfrm>
            <a:off x="4940298" y="1183907"/>
            <a:ext cx="3911093" cy="4900703"/>
          </a:xfrm>
        </p:spPr>
      </p:pic>
    </p:spTree>
    <p:extLst>
      <p:ext uri="{BB962C8B-B14F-4D97-AF65-F5344CB8AC3E}">
        <p14:creationId xmlns:p14="http://schemas.microsoft.com/office/powerpoint/2010/main" val="34950114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
            </a:r>
            <a:br>
              <a:rPr lang="en-US" dirty="0" smtClean="0"/>
            </a:br>
            <a:r>
              <a:rPr lang="en-US" dirty="0" smtClean="0"/>
              <a:t>LACES </a:t>
            </a:r>
            <a:r>
              <a:rPr lang="en-US" dirty="0"/>
              <a:t>2017-2018 COUNSELORS</a:t>
            </a:r>
            <a:br>
              <a:rPr lang="en-US" dirty="0"/>
            </a:br>
            <a:endParaRPr lang="en-US" dirty="0"/>
          </a:p>
        </p:txBody>
      </p:sp>
      <p:sp>
        <p:nvSpPr>
          <p:cNvPr id="8" name="Content Placeholder 7"/>
          <p:cNvSpPr>
            <a:spLocks noGrp="1"/>
          </p:cNvSpPr>
          <p:nvPr>
            <p:ph idx="1"/>
          </p:nvPr>
        </p:nvSpPr>
        <p:spPr>
          <a:xfrm>
            <a:off x="381000" y="1879237"/>
            <a:ext cx="8413750" cy="4613637"/>
          </a:xfrm>
        </p:spPr>
        <p:txBody>
          <a:bodyPr>
            <a:normAutofit fontScale="70000" lnSpcReduction="20000"/>
          </a:bodyPr>
          <a:lstStyle/>
          <a:p>
            <a:pPr marL="0" indent="0">
              <a:buNone/>
            </a:pPr>
            <a:endParaRPr lang="en-US" sz="2900" dirty="0"/>
          </a:p>
          <a:p>
            <a:r>
              <a:rPr lang="en-US" sz="2900" u="sng" dirty="0"/>
              <a:t>6</a:t>
            </a:r>
            <a:r>
              <a:rPr lang="en-US" sz="2900" u="sng" baseline="30000" dirty="0"/>
              <a:t>th</a:t>
            </a:r>
            <a:r>
              <a:rPr lang="en-US" sz="2900" u="sng" dirty="0"/>
              <a:t> Grade</a:t>
            </a:r>
            <a:endParaRPr lang="en-US" sz="2900" dirty="0"/>
          </a:p>
          <a:p>
            <a:r>
              <a:rPr lang="en-US" sz="2900" b="1" dirty="0"/>
              <a:t>Marci Banner		</a:t>
            </a:r>
            <a:r>
              <a:rPr lang="en-US" sz="2900" b="1" dirty="0" smtClean="0"/>
              <a:t>       Ext</a:t>
            </a:r>
            <a:r>
              <a:rPr lang="en-US" sz="2900" b="1" dirty="0"/>
              <a:t>. 5918	marci.banner@lausd.net</a:t>
            </a:r>
            <a:endParaRPr lang="en-US" sz="2900" dirty="0"/>
          </a:p>
          <a:p>
            <a:endParaRPr lang="en-US" sz="2900" dirty="0"/>
          </a:p>
          <a:p>
            <a:r>
              <a:rPr lang="en-US" sz="2900" u="sng" dirty="0"/>
              <a:t>8</a:t>
            </a:r>
            <a:r>
              <a:rPr lang="en-US" sz="2900" u="sng" baseline="30000" dirty="0"/>
              <a:t>th</a:t>
            </a:r>
            <a:r>
              <a:rPr lang="en-US" sz="2900" u="sng" dirty="0"/>
              <a:t> &amp; 9</a:t>
            </a:r>
            <a:r>
              <a:rPr lang="en-US" sz="2900" u="sng" baseline="30000" dirty="0"/>
              <a:t>th</a:t>
            </a:r>
            <a:r>
              <a:rPr lang="en-US" sz="2900" u="sng" dirty="0"/>
              <a:t>  Grade</a:t>
            </a:r>
            <a:endParaRPr lang="en-US" sz="2900" dirty="0"/>
          </a:p>
          <a:p>
            <a:r>
              <a:rPr lang="en-US" sz="2900" b="1" dirty="0"/>
              <a:t>Denise </a:t>
            </a:r>
            <a:r>
              <a:rPr lang="en-US" sz="2900" b="1" dirty="0" err="1" smtClean="0"/>
              <a:t>Baldonado</a:t>
            </a:r>
            <a:r>
              <a:rPr lang="en-US" sz="2900" b="1" dirty="0" smtClean="0"/>
              <a:t>       Ext</a:t>
            </a:r>
            <a:r>
              <a:rPr lang="en-US" sz="2900" b="1" dirty="0"/>
              <a:t>. 5914	dab8950@lausd.net</a:t>
            </a:r>
            <a:endParaRPr lang="en-US" sz="2900" dirty="0"/>
          </a:p>
          <a:p>
            <a:pPr marL="0" indent="0">
              <a:buNone/>
            </a:pPr>
            <a:endParaRPr lang="en-US" sz="2900" dirty="0"/>
          </a:p>
          <a:p>
            <a:r>
              <a:rPr lang="en-US" sz="2900" u="sng" dirty="0"/>
              <a:t>10</a:t>
            </a:r>
            <a:r>
              <a:rPr lang="en-US" sz="2900" u="sng" baseline="30000" dirty="0"/>
              <a:t>th</a:t>
            </a:r>
            <a:r>
              <a:rPr lang="en-US" sz="2900" u="sng" dirty="0"/>
              <a:t> &amp; 12</a:t>
            </a:r>
            <a:r>
              <a:rPr lang="en-US" sz="2900" u="sng" baseline="30000" dirty="0"/>
              <a:t>th</a:t>
            </a:r>
            <a:r>
              <a:rPr lang="en-US" sz="2900" u="sng" dirty="0"/>
              <a:t>  Grade</a:t>
            </a:r>
            <a:endParaRPr lang="en-US" sz="2900" dirty="0"/>
          </a:p>
          <a:p>
            <a:r>
              <a:rPr lang="en-US" sz="2900" b="1" dirty="0" err="1"/>
              <a:t>Saray</a:t>
            </a:r>
            <a:r>
              <a:rPr lang="en-US" sz="2900" b="1" dirty="0"/>
              <a:t> Reddick		Ext. 5921	sad0700@lausd.net</a:t>
            </a:r>
            <a:endParaRPr lang="en-US" sz="2900" dirty="0"/>
          </a:p>
          <a:p>
            <a:pPr marL="0" indent="0">
              <a:buNone/>
            </a:pPr>
            <a:r>
              <a:rPr lang="en-US" sz="2900" dirty="0"/>
              <a:t> </a:t>
            </a:r>
          </a:p>
          <a:p>
            <a:r>
              <a:rPr lang="en-US" sz="2900" u="sng" dirty="0"/>
              <a:t>7</a:t>
            </a:r>
            <a:r>
              <a:rPr lang="en-US" sz="2900" u="sng" baseline="30000" dirty="0"/>
              <a:t>th</a:t>
            </a:r>
            <a:r>
              <a:rPr lang="en-US" sz="2900" u="sng" dirty="0"/>
              <a:t> &amp; 11</a:t>
            </a:r>
            <a:r>
              <a:rPr lang="en-US" sz="2900" u="sng" baseline="30000" dirty="0"/>
              <a:t>th</a:t>
            </a:r>
            <a:r>
              <a:rPr lang="en-US" sz="2900" u="sng" dirty="0"/>
              <a:t>  Grade</a:t>
            </a:r>
            <a:endParaRPr lang="en-US" sz="2900" dirty="0"/>
          </a:p>
          <a:p>
            <a:r>
              <a:rPr lang="en-US" sz="2900" b="1" dirty="0"/>
              <a:t>Nicole Pratt			Ext. 5930	</a:t>
            </a:r>
            <a:r>
              <a:rPr lang="en-US" sz="2900" dirty="0" smtClean="0">
                <a:solidFill>
                  <a:schemeClr val="tx1"/>
                </a:solidFill>
              </a:rPr>
              <a:t>nkp9273@lausd</a:t>
            </a:r>
            <a:endParaRPr lang="en-US" sz="2900" u="sng" dirty="0">
              <a:solidFill>
                <a:schemeClr val="tx1"/>
              </a:solidFill>
            </a:endParaRPr>
          </a:p>
          <a:p>
            <a:pPr marL="0" indent="0">
              <a:buNone/>
            </a:pPr>
            <a:r>
              <a:rPr lang="en-US" sz="2900" dirty="0"/>
              <a:t> </a:t>
            </a:r>
          </a:p>
          <a:p>
            <a:r>
              <a:rPr lang="en-US" sz="2900" u="sng" dirty="0"/>
              <a:t>College</a:t>
            </a:r>
            <a:endParaRPr lang="en-US" sz="2900" dirty="0"/>
          </a:p>
          <a:p>
            <a:r>
              <a:rPr lang="en-US" sz="2900" b="1" dirty="0"/>
              <a:t>Erika Lopez			Ext. 5913	erika.a.lopez@lausd.net		</a:t>
            </a:r>
            <a:r>
              <a:rPr lang="en-US" b="1" dirty="0"/>
              <a:t>	</a:t>
            </a:r>
            <a:endParaRPr lang="en-US" dirty="0"/>
          </a:p>
          <a:p>
            <a:endParaRPr lang="en-US" dirty="0"/>
          </a:p>
        </p:txBody>
      </p:sp>
    </p:spTree>
    <p:extLst>
      <p:ext uri="{BB962C8B-B14F-4D97-AF65-F5344CB8AC3E}">
        <p14:creationId xmlns:p14="http://schemas.microsoft.com/office/powerpoint/2010/main" val="356102989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t="7629" b="7629"/>
          <a:stretch>
            <a:fillRect/>
          </a:stretch>
        </p:blipFill>
        <p:spPr>
          <a:xfrm>
            <a:off x="280988" y="249238"/>
            <a:ext cx="1624012" cy="1760537"/>
          </a:xfrm>
        </p:spPr>
      </p:pic>
      <p:pic>
        <p:nvPicPr>
          <p:cNvPr id="17" name="Picture 16" descr="hwang.png"/>
          <p:cNvPicPr>
            <a:picLocks/>
          </p:cNvPicPr>
          <p:nvPr/>
        </p:nvPicPr>
        <p:blipFill rotWithShape="1">
          <a:blip r:embed="rId4" cstate="print">
            <a:extLst>
              <a:ext uri="{28A0092B-C50C-407E-A947-70E740481C1C}">
                <a14:useLocalDpi xmlns:a14="http://schemas.microsoft.com/office/drawing/2010/main"/>
              </a:ext>
            </a:extLst>
          </a:blip>
          <a:srcRect t="-7398" b="-7398"/>
          <a:stretch/>
        </p:blipFill>
        <p:spPr>
          <a:xfrm>
            <a:off x="280988" y="1800747"/>
            <a:ext cx="1623646" cy="1867110"/>
          </a:xfrm>
          <a:prstGeom prst="rect">
            <a:avLst/>
          </a:prstGeom>
        </p:spPr>
      </p:pic>
      <p:pic>
        <p:nvPicPr>
          <p:cNvPr id="20" name="Picture 19" descr="Selig for emai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353" y="3461243"/>
            <a:ext cx="1623647" cy="1990259"/>
          </a:xfrm>
          <a:prstGeom prst="rect">
            <a:avLst/>
          </a:prstGeom>
        </p:spPr>
      </p:pic>
      <p:sp>
        <p:nvSpPr>
          <p:cNvPr id="22" name="Rectangle 21"/>
          <p:cNvSpPr/>
          <p:nvPr/>
        </p:nvSpPr>
        <p:spPr>
          <a:xfrm>
            <a:off x="1904633" y="1766648"/>
            <a:ext cx="2288870" cy="923330"/>
          </a:xfrm>
          <a:prstGeom prst="rect">
            <a:avLst/>
          </a:prstGeom>
        </p:spPr>
        <p:txBody>
          <a:bodyPr wrap="none">
            <a:spAutoFit/>
          </a:bodyPr>
          <a:lstStyle/>
          <a:p>
            <a:r>
              <a:rPr lang="en-US" b="1" u="sng" dirty="0" smtClean="0">
                <a:latin typeface="Arial"/>
                <a:cs typeface="Arial"/>
              </a:rPr>
              <a:t>Ms. Hwang</a:t>
            </a:r>
          </a:p>
          <a:p>
            <a:r>
              <a:rPr lang="en-US" dirty="0" smtClean="0">
                <a:latin typeface="Arial"/>
                <a:cs typeface="Arial"/>
              </a:rPr>
              <a:t>Counseling Services</a:t>
            </a:r>
            <a:endParaRPr lang="en-US" dirty="0" smtClean="0">
              <a:latin typeface="Arial"/>
              <a:cs typeface="Arial"/>
            </a:endParaRPr>
          </a:p>
          <a:p>
            <a:endParaRPr lang="en-US" dirty="0">
              <a:latin typeface="Arial"/>
              <a:cs typeface="Arial"/>
            </a:endParaRPr>
          </a:p>
        </p:txBody>
      </p:sp>
      <p:sp>
        <p:nvSpPr>
          <p:cNvPr id="23" name="Rectangle 22"/>
          <p:cNvSpPr/>
          <p:nvPr/>
        </p:nvSpPr>
        <p:spPr>
          <a:xfrm>
            <a:off x="1904999" y="237950"/>
            <a:ext cx="1390563" cy="646331"/>
          </a:xfrm>
          <a:prstGeom prst="rect">
            <a:avLst/>
          </a:prstGeom>
        </p:spPr>
        <p:txBody>
          <a:bodyPr wrap="none">
            <a:spAutoFit/>
          </a:bodyPr>
          <a:lstStyle/>
          <a:p>
            <a:r>
              <a:rPr lang="en-US" b="1" u="sng" dirty="0" smtClean="0">
                <a:latin typeface="Arial"/>
                <a:cs typeface="Arial"/>
              </a:rPr>
              <a:t>Ms. </a:t>
            </a:r>
            <a:r>
              <a:rPr lang="en-US" b="1" u="sng" dirty="0" err="1" smtClean="0">
                <a:latin typeface="Arial"/>
                <a:cs typeface="Arial"/>
              </a:rPr>
              <a:t>Lesure</a:t>
            </a:r>
            <a:endParaRPr lang="en-US" b="1" u="sng" dirty="0" smtClean="0">
              <a:latin typeface="Arial"/>
              <a:cs typeface="Arial"/>
            </a:endParaRPr>
          </a:p>
          <a:p>
            <a:endParaRPr lang="en-US" b="1" u="sng" dirty="0">
              <a:latin typeface="Arial"/>
              <a:cs typeface="Arial"/>
            </a:endParaRPr>
          </a:p>
        </p:txBody>
      </p:sp>
      <p:sp>
        <p:nvSpPr>
          <p:cNvPr id="25" name="Rectangle 24"/>
          <p:cNvSpPr/>
          <p:nvPr/>
        </p:nvSpPr>
        <p:spPr>
          <a:xfrm>
            <a:off x="1904633" y="3483191"/>
            <a:ext cx="1892758" cy="1200329"/>
          </a:xfrm>
          <a:prstGeom prst="rect">
            <a:avLst/>
          </a:prstGeom>
        </p:spPr>
        <p:txBody>
          <a:bodyPr wrap="square">
            <a:spAutoFit/>
          </a:bodyPr>
          <a:lstStyle/>
          <a:p>
            <a:r>
              <a:rPr lang="en-US" b="1" u="sng" dirty="0" smtClean="0">
                <a:latin typeface="Arial"/>
                <a:cs typeface="Arial"/>
              </a:rPr>
              <a:t>Ms. Selig</a:t>
            </a:r>
          </a:p>
          <a:p>
            <a:r>
              <a:rPr lang="en-US" dirty="0" smtClean="0">
                <a:latin typeface="Arial"/>
                <a:cs typeface="Arial"/>
              </a:rPr>
              <a:t>Attendance and Transportation</a:t>
            </a:r>
            <a:endParaRPr lang="en-US" dirty="0" smtClean="0">
              <a:latin typeface="Arial"/>
              <a:cs typeface="Arial"/>
            </a:endParaRPr>
          </a:p>
          <a:p>
            <a:endParaRPr lang="en-US" dirty="0">
              <a:latin typeface="Arial"/>
              <a:cs typeface="Arial"/>
            </a:endParaRPr>
          </a:p>
        </p:txBody>
      </p:sp>
      <p:pic>
        <p:nvPicPr>
          <p:cNvPr id="26" name="Picture 25" descr="baldonad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8308" y="46464"/>
            <a:ext cx="1631461" cy="1729187"/>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8308" y="1800746"/>
            <a:ext cx="1631461" cy="1631461"/>
          </a:xfrm>
          <a:prstGeom prst="rect">
            <a:avLst/>
          </a:prstGeom>
        </p:spPr>
      </p:pic>
      <p:pic>
        <p:nvPicPr>
          <p:cNvPr id="28" name="Picture 27" descr="reddick.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8308" y="3340072"/>
            <a:ext cx="1631461" cy="1749697"/>
          </a:xfrm>
          <a:prstGeom prst="rect">
            <a:avLst/>
          </a:prstGeom>
        </p:spPr>
      </p:pic>
      <p:pic>
        <p:nvPicPr>
          <p:cNvPr id="29" name="Picture 28" descr="shows.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28308" y="4951045"/>
            <a:ext cx="1631461" cy="1672493"/>
          </a:xfrm>
          <a:prstGeom prst="rect">
            <a:avLst/>
          </a:prstGeom>
        </p:spPr>
      </p:pic>
      <p:sp>
        <p:nvSpPr>
          <p:cNvPr id="30" name="TextBox 29"/>
          <p:cNvSpPr txBox="1"/>
          <p:nvPr/>
        </p:nvSpPr>
        <p:spPr>
          <a:xfrm>
            <a:off x="6359769" y="94860"/>
            <a:ext cx="1866016" cy="923330"/>
          </a:xfrm>
          <a:prstGeom prst="rect">
            <a:avLst/>
          </a:prstGeom>
          <a:noFill/>
        </p:spPr>
        <p:txBody>
          <a:bodyPr wrap="none" rtlCol="0">
            <a:spAutoFit/>
          </a:bodyPr>
          <a:lstStyle/>
          <a:p>
            <a:r>
              <a:rPr lang="en-US" b="1" u="sng" dirty="0" smtClean="0">
                <a:latin typeface="Arial"/>
                <a:cs typeface="Arial"/>
              </a:rPr>
              <a:t>Ms. </a:t>
            </a:r>
            <a:r>
              <a:rPr lang="en-US" b="1" u="sng" dirty="0" err="1" smtClean="0">
                <a:latin typeface="Arial"/>
                <a:cs typeface="Arial"/>
              </a:rPr>
              <a:t>Baldonado</a:t>
            </a:r>
            <a:endParaRPr lang="en-US" b="1" u="sng" dirty="0" smtClean="0">
              <a:latin typeface="Arial"/>
              <a:cs typeface="Arial"/>
            </a:endParaRPr>
          </a:p>
          <a:p>
            <a:r>
              <a:rPr lang="en-US" dirty="0" smtClean="0">
                <a:latin typeface="Arial"/>
                <a:cs typeface="Arial"/>
              </a:rPr>
              <a:t>8</a:t>
            </a:r>
            <a:r>
              <a:rPr lang="en-US" baseline="30000" dirty="0" smtClean="0">
                <a:latin typeface="Arial"/>
                <a:cs typeface="Arial"/>
              </a:rPr>
              <a:t>th</a:t>
            </a:r>
            <a:r>
              <a:rPr lang="en-US" dirty="0" smtClean="0">
                <a:latin typeface="Arial"/>
                <a:cs typeface="Arial"/>
              </a:rPr>
              <a:t> and 9</a:t>
            </a:r>
            <a:r>
              <a:rPr lang="en-US" baseline="30000" dirty="0" smtClean="0">
                <a:latin typeface="Arial"/>
                <a:cs typeface="Arial"/>
              </a:rPr>
              <a:t>th</a:t>
            </a:r>
            <a:r>
              <a:rPr lang="en-US" dirty="0" smtClean="0">
                <a:latin typeface="Arial"/>
                <a:cs typeface="Arial"/>
              </a:rPr>
              <a:t> grade</a:t>
            </a:r>
            <a:endParaRPr lang="en-US" dirty="0">
              <a:latin typeface="Arial"/>
              <a:cs typeface="Arial"/>
            </a:endParaRPr>
          </a:p>
          <a:p>
            <a:endParaRPr lang="en-US" dirty="0"/>
          </a:p>
        </p:txBody>
      </p:sp>
      <p:sp>
        <p:nvSpPr>
          <p:cNvPr id="31" name="Rectangle 30"/>
          <p:cNvSpPr/>
          <p:nvPr/>
        </p:nvSpPr>
        <p:spPr>
          <a:xfrm>
            <a:off x="6359770" y="1825109"/>
            <a:ext cx="2260356" cy="923330"/>
          </a:xfrm>
          <a:prstGeom prst="rect">
            <a:avLst/>
          </a:prstGeom>
        </p:spPr>
        <p:txBody>
          <a:bodyPr wrap="square">
            <a:spAutoFit/>
          </a:bodyPr>
          <a:lstStyle/>
          <a:p>
            <a:r>
              <a:rPr lang="en-US" b="1" u="sng" dirty="0" smtClean="0">
                <a:latin typeface="Arial"/>
                <a:cs typeface="Arial"/>
              </a:rPr>
              <a:t>Ms. </a:t>
            </a:r>
            <a:r>
              <a:rPr lang="en-US" b="1" u="sng" dirty="0" smtClean="0">
                <a:latin typeface="Arial"/>
                <a:cs typeface="Arial"/>
              </a:rPr>
              <a:t>Bomer</a:t>
            </a:r>
          </a:p>
          <a:p>
            <a:r>
              <a:rPr lang="en-US" dirty="0" smtClean="0">
                <a:latin typeface="Arial"/>
                <a:cs typeface="Arial"/>
              </a:rPr>
              <a:t>Magnet and enrollment concerns</a:t>
            </a:r>
            <a:endParaRPr lang="en-US" dirty="0">
              <a:latin typeface="Arial"/>
              <a:cs typeface="Arial"/>
            </a:endParaRPr>
          </a:p>
        </p:txBody>
      </p:sp>
      <p:sp>
        <p:nvSpPr>
          <p:cNvPr id="32" name="Rectangle 31"/>
          <p:cNvSpPr/>
          <p:nvPr/>
        </p:nvSpPr>
        <p:spPr>
          <a:xfrm>
            <a:off x="6346367" y="3461243"/>
            <a:ext cx="2122772" cy="923330"/>
          </a:xfrm>
          <a:prstGeom prst="rect">
            <a:avLst/>
          </a:prstGeom>
        </p:spPr>
        <p:txBody>
          <a:bodyPr wrap="none">
            <a:spAutoFit/>
          </a:bodyPr>
          <a:lstStyle/>
          <a:p>
            <a:r>
              <a:rPr lang="en-US" b="1" u="sng" dirty="0" smtClean="0">
                <a:latin typeface="Arial"/>
                <a:cs typeface="Arial"/>
              </a:rPr>
              <a:t>Ms. </a:t>
            </a:r>
            <a:r>
              <a:rPr lang="en-US" b="1" u="sng" dirty="0" smtClean="0">
                <a:latin typeface="Arial"/>
                <a:cs typeface="Arial"/>
              </a:rPr>
              <a:t>Reddick</a:t>
            </a:r>
            <a:endParaRPr lang="en-US" b="1" u="sng" dirty="0">
              <a:latin typeface="Arial"/>
              <a:cs typeface="Arial"/>
            </a:endParaRPr>
          </a:p>
          <a:p>
            <a:r>
              <a:rPr lang="en-US" dirty="0" smtClean="0">
                <a:latin typeface="Arial"/>
                <a:cs typeface="Arial"/>
              </a:rPr>
              <a:t>10</a:t>
            </a:r>
            <a:r>
              <a:rPr lang="en-US" baseline="30000" dirty="0" smtClean="0">
                <a:latin typeface="Arial"/>
                <a:cs typeface="Arial"/>
              </a:rPr>
              <a:t>th</a:t>
            </a:r>
            <a:r>
              <a:rPr lang="en-US" dirty="0" smtClean="0">
                <a:latin typeface="Arial"/>
                <a:cs typeface="Arial"/>
              </a:rPr>
              <a:t> and 12</a:t>
            </a:r>
            <a:r>
              <a:rPr lang="en-US" baseline="30000" dirty="0" smtClean="0">
                <a:latin typeface="Arial"/>
                <a:cs typeface="Arial"/>
              </a:rPr>
              <a:t>th</a:t>
            </a:r>
            <a:r>
              <a:rPr lang="en-US" dirty="0" smtClean="0">
                <a:latin typeface="Arial"/>
                <a:cs typeface="Arial"/>
              </a:rPr>
              <a:t> grade</a:t>
            </a:r>
          </a:p>
          <a:p>
            <a:r>
              <a:rPr lang="en-US" dirty="0" smtClean="0">
                <a:latin typeface="Arial"/>
                <a:cs typeface="Arial"/>
              </a:rPr>
              <a:t>NHS</a:t>
            </a:r>
            <a:endParaRPr lang="en-US" dirty="0">
              <a:latin typeface="Arial"/>
              <a:cs typeface="Arial"/>
            </a:endParaRPr>
          </a:p>
        </p:txBody>
      </p:sp>
      <p:sp>
        <p:nvSpPr>
          <p:cNvPr id="33" name="Rectangle 32"/>
          <p:cNvSpPr/>
          <p:nvPr/>
        </p:nvSpPr>
        <p:spPr>
          <a:xfrm>
            <a:off x="6346367" y="5082170"/>
            <a:ext cx="2638883" cy="923330"/>
          </a:xfrm>
          <a:prstGeom prst="rect">
            <a:avLst/>
          </a:prstGeom>
        </p:spPr>
        <p:txBody>
          <a:bodyPr wrap="square">
            <a:spAutoFit/>
          </a:bodyPr>
          <a:lstStyle/>
          <a:p>
            <a:r>
              <a:rPr lang="en-US" b="1" u="sng" dirty="0" smtClean="0">
                <a:latin typeface="Arial"/>
                <a:cs typeface="Arial"/>
              </a:rPr>
              <a:t>Mr. </a:t>
            </a:r>
            <a:r>
              <a:rPr lang="en-US" b="1" u="sng" dirty="0" smtClean="0">
                <a:latin typeface="Arial"/>
                <a:cs typeface="Arial"/>
              </a:rPr>
              <a:t>Shows</a:t>
            </a:r>
          </a:p>
          <a:p>
            <a:r>
              <a:rPr lang="en-US" dirty="0" smtClean="0">
                <a:latin typeface="Arial"/>
                <a:cs typeface="Arial"/>
              </a:rPr>
              <a:t>Safety concerns and athletics</a:t>
            </a:r>
            <a:endParaRPr lang="en-US" dirty="0">
              <a:latin typeface="Arial"/>
              <a:cs typeface="Arial"/>
            </a:endParaRPr>
          </a:p>
        </p:txBody>
      </p:sp>
      <p:pic>
        <p:nvPicPr>
          <p:cNvPr id="2" name="Picture 1"/>
          <p:cNvPicPr>
            <a:picLocks noChangeAspect="1"/>
          </p:cNvPicPr>
          <p:nvPr/>
        </p:nvPicPr>
        <p:blipFill>
          <a:blip r:embed="rId10"/>
          <a:stretch>
            <a:fillRect/>
          </a:stretch>
        </p:blipFill>
        <p:spPr>
          <a:xfrm>
            <a:off x="280988" y="4951045"/>
            <a:ext cx="1623645" cy="1672493"/>
          </a:xfrm>
          <a:prstGeom prst="rect">
            <a:avLst/>
          </a:prstGeom>
        </p:spPr>
      </p:pic>
      <p:sp>
        <p:nvSpPr>
          <p:cNvPr id="4" name="Rectangle 3"/>
          <p:cNvSpPr/>
          <p:nvPr/>
        </p:nvSpPr>
        <p:spPr>
          <a:xfrm>
            <a:off x="1904633" y="5036004"/>
            <a:ext cx="1892758" cy="923330"/>
          </a:xfrm>
          <a:prstGeom prst="rect">
            <a:avLst/>
          </a:prstGeom>
        </p:spPr>
        <p:txBody>
          <a:bodyPr wrap="square">
            <a:spAutoFit/>
          </a:bodyPr>
          <a:lstStyle/>
          <a:p>
            <a:r>
              <a:rPr lang="en-US" b="1" u="sng" dirty="0" smtClean="0">
                <a:latin typeface="Arial"/>
                <a:cs typeface="Arial"/>
              </a:rPr>
              <a:t>Mr. </a:t>
            </a:r>
            <a:r>
              <a:rPr lang="en-US" b="1" u="sng" dirty="0" err="1" smtClean="0">
                <a:latin typeface="Arial"/>
                <a:cs typeface="Arial"/>
              </a:rPr>
              <a:t>Paez</a:t>
            </a:r>
            <a:endParaRPr lang="en-US" b="1" u="sng" dirty="0" smtClean="0">
              <a:latin typeface="Arial"/>
              <a:cs typeface="Arial"/>
            </a:endParaRPr>
          </a:p>
          <a:p>
            <a:r>
              <a:rPr lang="en-US" dirty="0" smtClean="0">
                <a:latin typeface="Arial"/>
                <a:cs typeface="Arial"/>
              </a:rPr>
              <a:t>Physical campus concerns</a:t>
            </a:r>
            <a:endParaRPr lang="en-US" dirty="0">
              <a:latin typeface="Arial"/>
              <a:cs typeface="Arial"/>
            </a:endParaRPr>
          </a:p>
        </p:txBody>
      </p:sp>
    </p:spTree>
    <p:extLst>
      <p:ext uri="{BB962C8B-B14F-4D97-AF65-F5344CB8AC3E}">
        <p14:creationId xmlns:p14="http://schemas.microsoft.com/office/powerpoint/2010/main" val="18431143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001" y="296971"/>
            <a:ext cx="7985124" cy="4154983"/>
          </a:xfrm>
          <a:prstGeom prst="rect">
            <a:avLst/>
          </a:prstGeom>
        </p:spPr>
        <p:txBody>
          <a:bodyPr wrap="square">
            <a:spAutoFit/>
          </a:bodyPr>
          <a:lstStyle/>
          <a:p>
            <a:pPr algn="ctr"/>
            <a:r>
              <a:rPr lang="en-US" sz="2400" b="1" dirty="0"/>
              <a:t>LACES 2017-</a:t>
            </a:r>
            <a:r>
              <a:rPr lang="en-US" sz="2400" b="1" dirty="0" smtClean="0"/>
              <a:t>2018</a:t>
            </a:r>
          </a:p>
          <a:p>
            <a:pPr algn="ctr"/>
            <a:endParaRPr lang="en-US" sz="2400" dirty="0"/>
          </a:p>
          <a:p>
            <a:pPr algn="ctr"/>
            <a:r>
              <a:rPr lang="en-US" sz="2400" b="1" u="sng" dirty="0" smtClean="0"/>
              <a:t>GRADE </a:t>
            </a:r>
            <a:r>
              <a:rPr lang="en-US" sz="2400" b="1" u="sng" dirty="0"/>
              <a:t>LEVEL </a:t>
            </a:r>
            <a:r>
              <a:rPr lang="en-US" sz="2400" b="1" u="sng" dirty="0" smtClean="0"/>
              <a:t>DISCIPLINE SUPPORT:</a:t>
            </a:r>
            <a:endParaRPr lang="en-US" sz="2400" dirty="0" smtClean="0"/>
          </a:p>
          <a:p>
            <a:pPr algn="ctr"/>
            <a:r>
              <a:rPr lang="en-US" sz="2400" b="1" dirty="0" smtClean="0"/>
              <a:t>6</a:t>
            </a:r>
            <a:r>
              <a:rPr lang="en-US" sz="2400" b="1" baseline="30000" dirty="0" smtClean="0"/>
              <a:t>TH</a:t>
            </a:r>
            <a:r>
              <a:rPr lang="en-US" sz="2400" b="1" dirty="0" smtClean="0"/>
              <a:t> – Banner  (5918)		  9</a:t>
            </a:r>
            <a:r>
              <a:rPr lang="en-US" sz="2400" b="1" baseline="30000" dirty="0" smtClean="0"/>
              <a:t>th</a:t>
            </a:r>
            <a:r>
              <a:rPr lang="en-US" sz="2400" b="1" dirty="0" smtClean="0"/>
              <a:t>/10</a:t>
            </a:r>
            <a:r>
              <a:rPr lang="en-US" sz="2400" b="1" baseline="30000" dirty="0" smtClean="0"/>
              <a:t>th</a:t>
            </a:r>
            <a:r>
              <a:rPr lang="en-US" sz="2400" b="1" dirty="0" smtClean="0"/>
              <a:t> – </a:t>
            </a:r>
            <a:r>
              <a:rPr lang="en-US" sz="2400" b="1" dirty="0" err="1" smtClean="0"/>
              <a:t>Paez</a:t>
            </a:r>
            <a:r>
              <a:rPr lang="en-US" sz="2400" b="1" dirty="0" smtClean="0"/>
              <a:t>	(5922)</a:t>
            </a:r>
            <a:endParaRPr lang="en-US" sz="2400" dirty="0" smtClean="0"/>
          </a:p>
          <a:p>
            <a:pPr algn="ctr"/>
            <a:r>
              <a:rPr lang="en-US" sz="2400" b="1" dirty="0" smtClean="0"/>
              <a:t>7</a:t>
            </a:r>
            <a:r>
              <a:rPr lang="en-US" sz="2400" b="1" baseline="30000" dirty="0" smtClean="0"/>
              <a:t>th</a:t>
            </a:r>
            <a:r>
              <a:rPr lang="en-US" sz="2400" b="1" dirty="0" smtClean="0"/>
              <a:t>/8</a:t>
            </a:r>
            <a:r>
              <a:rPr lang="en-US" sz="2400" b="1" baseline="30000" dirty="0" smtClean="0"/>
              <a:t>th</a:t>
            </a:r>
            <a:r>
              <a:rPr lang="en-US" sz="2400" b="1" dirty="0" smtClean="0"/>
              <a:t> – Selig	(5928)		11</a:t>
            </a:r>
            <a:r>
              <a:rPr lang="en-US" sz="2400" b="1" baseline="30000" dirty="0" smtClean="0"/>
              <a:t>th</a:t>
            </a:r>
            <a:r>
              <a:rPr lang="en-US" sz="2400" b="1" dirty="0" smtClean="0"/>
              <a:t>/12</a:t>
            </a:r>
            <a:r>
              <a:rPr lang="en-US" sz="2400" b="1" baseline="30000" dirty="0" smtClean="0"/>
              <a:t>th</a:t>
            </a:r>
            <a:r>
              <a:rPr lang="en-US" sz="2400" b="1" dirty="0" smtClean="0"/>
              <a:t> – Hwang (5917)						</a:t>
            </a:r>
            <a:endParaRPr lang="en-US" sz="2400" dirty="0" smtClean="0"/>
          </a:p>
          <a:p>
            <a:pPr algn="ctr"/>
            <a:r>
              <a:rPr lang="en-US" sz="2400" b="1" u="sng" dirty="0" smtClean="0"/>
              <a:t>DEPARTMENT </a:t>
            </a:r>
            <a:r>
              <a:rPr lang="en-US" sz="2400" b="1" u="sng" dirty="0"/>
              <a:t>ADMINISTRATORS:</a:t>
            </a:r>
            <a:endParaRPr lang="en-US" sz="2400" dirty="0"/>
          </a:p>
          <a:p>
            <a:pPr algn="ctr"/>
            <a:r>
              <a:rPr lang="en-US" sz="2400" b="1" dirty="0" err="1"/>
              <a:t>Lesure</a:t>
            </a:r>
            <a:r>
              <a:rPr lang="en-US" sz="2400" b="1" dirty="0"/>
              <a:t> – </a:t>
            </a:r>
            <a:r>
              <a:rPr lang="en-US" sz="2400" dirty="0"/>
              <a:t>Math, Performing Arts, Other Electives</a:t>
            </a:r>
          </a:p>
          <a:p>
            <a:pPr algn="ctr"/>
            <a:r>
              <a:rPr lang="en-US" sz="2400" b="1" dirty="0" err="1"/>
              <a:t>Paez</a:t>
            </a:r>
            <a:r>
              <a:rPr lang="en-US" sz="2400" b="1" dirty="0"/>
              <a:t> – </a:t>
            </a:r>
            <a:r>
              <a:rPr lang="en-US" sz="2400" dirty="0"/>
              <a:t>Science, Culinary Arts (CTE), PE</a:t>
            </a:r>
          </a:p>
          <a:p>
            <a:pPr algn="ctr"/>
            <a:r>
              <a:rPr lang="en-US" sz="2400" b="1" dirty="0"/>
              <a:t>Hwang – </a:t>
            </a:r>
            <a:r>
              <a:rPr lang="en-US" sz="2400" dirty="0"/>
              <a:t>English, Resource/Special Ed., Health</a:t>
            </a:r>
          </a:p>
          <a:p>
            <a:pPr algn="ctr"/>
            <a:r>
              <a:rPr lang="en-US" sz="2400" b="1" dirty="0"/>
              <a:t>Selig – </a:t>
            </a:r>
            <a:r>
              <a:rPr lang="en-US" sz="2400" dirty="0"/>
              <a:t>Visual Art, Social Studies, World Language</a:t>
            </a:r>
          </a:p>
        </p:txBody>
      </p:sp>
      <p:pic>
        <p:nvPicPr>
          <p:cNvPr id="3" name="Picture 2"/>
          <p:cNvPicPr>
            <a:picLocks noChangeAspect="1"/>
          </p:cNvPicPr>
          <p:nvPr/>
        </p:nvPicPr>
        <p:blipFill>
          <a:blip r:embed="rId2"/>
          <a:stretch>
            <a:fillRect/>
          </a:stretch>
        </p:blipFill>
        <p:spPr>
          <a:xfrm>
            <a:off x="3635375" y="4578954"/>
            <a:ext cx="2393950" cy="1882988"/>
          </a:xfrm>
          <a:prstGeom prst="rect">
            <a:avLst/>
          </a:prstGeom>
        </p:spPr>
      </p:pic>
    </p:spTree>
    <p:extLst>
      <p:ext uri="{BB962C8B-B14F-4D97-AF65-F5344CB8AC3E}">
        <p14:creationId xmlns:p14="http://schemas.microsoft.com/office/powerpoint/2010/main" val="29224960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ctr">
              <a:defRPr/>
            </a:pPr>
            <a:r>
              <a:rPr lang="en-US" sz="4800" dirty="0">
                <a:latin typeface="Arial"/>
                <a:cs typeface="Arial"/>
              </a:rPr>
              <a:t>Be Respectful</a:t>
            </a:r>
          </a:p>
          <a:p>
            <a:pPr algn="ctr">
              <a:buFont typeface="Monotype Sorts" charset="0"/>
              <a:buNone/>
              <a:defRPr/>
            </a:pPr>
            <a:endParaRPr lang="en-US" sz="4800" dirty="0">
              <a:latin typeface="Arial"/>
              <a:cs typeface="Arial"/>
            </a:endParaRPr>
          </a:p>
          <a:p>
            <a:pPr algn="ctr">
              <a:defRPr/>
            </a:pPr>
            <a:r>
              <a:rPr lang="en-US" sz="4800" dirty="0">
                <a:latin typeface="Arial"/>
                <a:cs typeface="Arial"/>
              </a:rPr>
              <a:t>Be Responsible</a:t>
            </a:r>
          </a:p>
          <a:p>
            <a:pPr algn="ctr">
              <a:buFont typeface="Monotype Sorts" charset="0"/>
              <a:buNone/>
              <a:defRPr/>
            </a:pPr>
            <a:endParaRPr lang="en-US" sz="4800" dirty="0">
              <a:latin typeface="Arial"/>
              <a:cs typeface="Arial"/>
            </a:endParaRPr>
          </a:p>
          <a:p>
            <a:pPr algn="ctr">
              <a:defRPr/>
            </a:pPr>
            <a:r>
              <a:rPr lang="en-US" sz="4800" dirty="0">
                <a:latin typeface="Arial"/>
                <a:cs typeface="Arial"/>
              </a:rPr>
              <a:t>Be </a:t>
            </a:r>
            <a:r>
              <a:rPr lang="en-US" sz="4800" dirty="0" smtClean="0">
                <a:latin typeface="Arial"/>
                <a:cs typeface="Arial"/>
              </a:rPr>
              <a:t>Ready</a:t>
            </a:r>
            <a:endParaRPr lang="en-US" sz="4800" dirty="0">
              <a:latin typeface="Arial"/>
              <a:cs typeface="Arial"/>
            </a:endParaRPr>
          </a:p>
          <a:p>
            <a:endParaRPr lang="en-US" dirty="0"/>
          </a:p>
        </p:txBody>
      </p:sp>
      <p:sp>
        <p:nvSpPr>
          <p:cNvPr id="4" name="Rectangle 2"/>
          <p:cNvSpPr>
            <a:spLocks noGrp="1" noChangeArrowheads="1"/>
          </p:cNvSpPr>
          <p:nvPr>
            <p:ph type="title"/>
          </p:nvPr>
        </p:nvSpPr>
        <p:spPr/>
        <p:txBody>
          <a:bodyPr/>
          <a:lstStyle/>
          <a:p>
            <a:pPr>
              <a:defRPr/>
            </a:pPr>
            <a:r>
              <a:rPr lang="en-US" sz="5400" dirty="0" smtClean="0">
                <a:latin typeface="Arial"/>
                <a:cs typeface="Arial"/>
              </a:rPr>
              <a:t>The U-House Way</a:t>
            </a:r>
          </a:p>
        </p:txBody>
      </p:sp>
    </p:spTree>
    <p:extLst>
      <p:ext uri="{BB962C8B-B14F-4D97-AF65-F5344CB8AC3E}">
        <p14:creationId xmlns:p14="http://schemas.microsoft.com/office/powerpoint/2010/main" val="17155064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Arial"/>
                <a:cs typeface="Arial"/>
              </a:rPr>
              <a:t>Schoology</a:t>
            </a:r>
            <a:r>
              <a:rPr lang="en-US" dirty="0" smtClean="0">
                <a:latin typeface="Arial"/>
                <a:cs typeface="Arial"/>
              </a:rPr>
              <a:t> for Parents</a:t>
            </a:r>
            <a:endParaRPr lang="en-US" dirty="0">
              <a:latin typeface="Arial"/>
              <a:cs typeface="Arial"/>
            </a:endParaRPr>
          </a:p>
        </p:txBody>
      </p:sp>
      <p:sp>
        <p:nvSpPr>
          <p:cNvPr id="4" name="Content Placeholder 3"/>
          <p:cNvSpPr>
            <a:spLocks noGrp="1"/>
          </p:cNvSpPr>
          <p:nvPr>
            <p:ph idx="1"/>
          </p:nvPr>
        </p:nvSpPr>
        <p:spPr>
          <a:xfrm>
            <a:off x="838200" y="2038388"/>
            <a:ext cx="7467600" cy="3732540"/>
          </a:xfrm>
        </p:spPr>
        <p:txBody>
          <a:bodyPr>
            <a:normAutofit/>
          </a:bodyPr>
          <a:lstStyle/>
          <a:p>
            <a:pPr algn="ctr"/>
            <a:r>
              <a:rPr lang="en-US" sz="3200" dirty="0" smtClean="0">
                <a:latin typeface="Arial"/>
                <a:cs typeface="Arial"/>
                <a:hlinkClick r:id="rId3"/>
              </a:rPr>
              <a:t>Schoology Website</a:t>
            </a:r>
            <a:endParaRPr lang="en-US" sz="3200" dirty="0" smtClean="0">
              <a:latin typeface="Arial"/>
              <a:cs typeface="Arial"/>
            </a:endParaRPr>
          </a:p>
          <a:p>
            <a:pPr marL="0" indent="0" algn="ctr">
              <a:buNone/>
            </a:pPr>
            <a:endParaRPr lang="en-US" sz="3200" dirty="0"/>
          </a:p>
        </p:txBody>
      </p:sp>
      <p:pic>
        <p:nvPicPr>
          <p:cNvPr id="5" name="Picture 4"/>
          <p:cNvPicPr>
            <a:picLocks noChangeAspect="1"/>
          </p:cNvPicPr>
          <p:nvPr/>
        </p:nvPicPr>
        <p:blipFill>
          <a:blip r:embed="rId4"/>
          <a:stretch>
            <a:fillRect/>
          </a:stretch>
        </p:blipFill>
        <p:spPr>
          <a:xfrm>
            <a:off x="2471307" y="2646673"/>
            <a:ext cx="4092861" cy="2638480"/>
          </a:xfrm>
          <a:prstGeom prst="rect">
            <a:avLst/>
          </a:prstGeom>
        </p:spPr>
      </p:pic>
      <p:sp>
        <p:nvSpPr>
          <p:cNvPr id="3" name="Footer Placeholder 2"/>
          <p:cNvSpPr>
            <a:spLocks noGrp="1"/>
          </p:cNvSpPr>
          <p:nvPr>
            <p:ph type="ftr" sz="quarter" idx="11"/>
          </p:nvPr>
        </p:nvSpPr>
        <p:spPr>
          <a:xfrm>
            <a:off x="1087655" y="5513754"/>
            <a:ext cx="7016817" cy="743072"/>
          </a:xfrm>
        </p:spPr>
        <p:txBody>
          <a:bodyPr/>
          <a:lstStyle/>
          <a:p>
            <a:r>
              <a:rPr lang="en-US" sz="2400" dirty="0" smtClean="0">
                <a:latin typeface="High Tower Text" panose="02040502050506030303" pitchFamily="18" charset="0"/>
              </a:rPr>
              <a:t>sign up assistance will be in the library during orientation </a:t>
            </a:r>
            <a:endParaRPr lang="en-US" sz="2400" dirty="0">
              <a:latin typeface="High Tower Text" panose="02040502050506030303" pitchFamily="18" charset="0"/>
            </a:endParaRPr>
          </a:p>
        </p:txBody>
      </p:sp>
    </p:spTree>
    <p:extLst>
      <p:ext uri="{BB962C8B-B14F-4D97-AF65-F5344CB8AC3E}">
        <p14:creationId xmlns:p14="http://schemas.microsoft.com/office/powerpoint/2010/main" val="18157665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79" y="166688"/>
            <a:ext cx="8041440" cy="1442674"/>
          </a:xfrm>
        </p:spPr>
        <p:txBody>
          <a:bodyPr/>
          <a:lstStyle/>
          <a:p>
            <a:r>
              <a:rPr lang="en-US" b="1" dirty="0"/>
              <a:t>SCHOOLOGY ACCESS </a:t>
            </a:r>
            <a:br>
              <a:rPr lang="en-US" b="1" dirty="0"/>
            </a:br>
            <a:endParaRPr lang="en-US" dirty="0"/>
          </a:p>
        </p:txBody>
      </p:sp>
      <p:sp>
        <p:nvSpPr>
          <p:cNvPr id="3" name="Content Placeholder 2"/>
          <p:cNvSpPr>
            <a:spLocks noGrp="1"/>
          </p:cNvSpPr>
          <p:nvPr>
            <p:ph idx="1"/>
          </p:nvPr>
        </p:nvSpPr>
        <p:spPr>
          <a:xfrm>
            <a:off x="551279" y="1158875"/>
            <a:ext cx="8041440" cy="4830851"/>
          </a:xfrm>
        </p:spPr>
        <p:txBody>
          <a:bodyPr>
            <a:normAutofit fontScale="92500"/>
          </a:bodyPr>
          <a:lstStyle/>
          <a:p>
            <a:r>
              <a:rPr lang="en-US" dirty="0" smtClean="0"/>
              <a:t>Parents </a:t>
            </a:r>
            <a:r>
              <a:rPr lang="en-US" dirty="0"/>
              <a:t>will need to set up an account in the LAUSD Parent Passport </a:t>
            </a:r>
            <a:r>
              <a:rPr lang="en-US" dirty="0" smtClean="0"/>
              <a:t>Portal (passport.lausd.net). </a:t>
            </a:r>
            <a:r>
              <a:rPr lang="en-US" dirty="0"/>
              <a:t> For information on how to do this go </a:t>
            </a:r>
            <a:r>
              <a:rPr lang="en-US" dirty="0" smtClean="0"/>
              <a:t>to. </a:t>
            </a:r>
            <a:r>
              <a:rPr lang="en-US" dirty="0"/>
              <a:t> There is a video there that will walk you through the steps of setting up an account.  (To complete the process you will need your child's District ID.  If you do not know it, </a:t>
            </a:r>
            <a:r>
              <a:rPr lang="en-US" dirty="0" smtClean="0"/>
              <a:t>it can </a:t>
            </a:r>
            <a:r>
              <a:rPr lang="en-US" dirty="0"/>
              <a:t>be found on </a:t>
            </a:r>
            <a:r>
              <a:rPr lang="en-US" dirty="0" smtClean="0"/>
              <a:t>your child’s schedule,  LAUSD report card, </a:t>
            </a:r>
            <a:r>
              <a:rPr lang="en-US" dirty="0"/>
              <a:t>or acceptance letter. </a:t>
            </a:r>
            <a:endParaRPr lang="en-US" dirty="0" smtClean="0"/>
          </a:p>
          <a:p>
            <a:r>
              <a:rPr lang="en-US" dirty="0" smtClean="0"/>
              <a:t>Students </a:t>
            </a:r>
            <a:r>
              <a:rPr lang="en-US" dirty="0"/>
              <a:t>will be told </a:t>
            </a:r>
            <a:r>
              <a:rPr lang="en-US" dirty="0" smtClean="0"/>
              <a:t>today what </a:t>
            </a:r>
            <a:r>
              <a:rPr lang="en-US" dirty="0"/>
              <a:t>they will need to do to gain access to Schoology.</a:t>
            </a:r>
          </a:p>
          <a:p>
            <a:r>
              <a:rPr lang="en-US" dirty="0"/>
              <a:t>Any important updates will be posted to the school's website</a:t>
            </a:r>
            <a:r>
              <a:rPr lang="en-US" dirty="0" smtClean="0"/>
              <a:t>.</a:t>
            </a:r>
          </a:p>
          <a:p>
            <a:r>
              <a:rPr lang="en-US" b="1" dirty="0" smtClean="0"/>
              <a:t>Please keep Ms. </a:t>
            </a:r>
            <a:r>
              <a:rPr lang="en-US" b="1" dirty="0" err="1" smtClean="0"/>
              <a:t>Bomer’s</a:t>
            </a:r>
            <a:r>
              <a:rPr lang="en-US" b="1" dirty="0" smtClean="0"/>
              <a:t> contact for any Schoology related questions: </a:t>
            </a:r>
            <a:r>
              <a:rPr lang="en-US" b="1" u="sng" dirty="0" smtClean="0"/>
              <a:t>tfiel2@lausd.net</a:t>
            </a:r>
            <a:r>
              <a:rPr lang="en-US" b="1" dirty="0" smtClean="0"/>
              <a:t> or (323) 549-5955</a:t>
            </a:r>
            <a:endParaRPr lang="en-US" b="1" dirty="0"/>
          </a:p>
          <a:p>
            <a:endParaRPr lang="en-US" dirty="0"/>
          </a:p>
        </p:txBody>
      </p:sp>
    </p:spTree>
    <p:extLst>
      <p:ext uri="{BB962C8B-B14F-4D97-AF65-F5344CB8AC3E}">
        <p14:creationId xmlns:p14="http://schemas.microsoft.com/office/powerpoint/2010/main" val="30615166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Arial"/>
                <a:cs typeface="Arial"/>
              </a:rPr>
              <a:t>Weekly Schoology Emails</a:t>
            </a:r>
            <a:endParaRPr lang="en-US" dirty="0">
              <a:latin typeface="Arial"/>
              <a:cs typeface="Arial"/>
            </a:endParaRPr>
          </a:p>
        </p:txBody>
      </p:sp>
      <p:pic>
        <p:nvPicPr>
          <p:cNvPr id="7" name="Content Placeholder 6" descr="report.jpg"/>
          <p:cNvPicPr>
            <a:picLocks noGrp="1" noChangeAspect="1"/>
          </p:cNvPicPr>
          <p:nvPr>
            <p:ph sz="quarter" idx="13"/>
          </p:nvPr>
        </p:nvPicPr>
        <p:blipFill>
          <a:blip r:embed="rId3" cstate="print">
            <a:extLst>
              <a:ext uri="{28A0092B-C50C-407E-A947-70E740481C1C}">
                <a14:useLocalDpi xmlns:a14="http://schemas.microsoft.com/office/drawing/2010/main"/>
              </a:ext>
            </a:extLst>
          </a:blip>
          <a:srcRect t="-1314" b="-1314"/>
          <a:stretch>
            <a:fillRect/>
          </a:stretch>
        </p:blipFill>
        <p:spPr>
          <a:xfrm>
            <a:off x="342499" y="2038349"/>
            <a:ext cx="4156476" cy="4490221"/>
          </a:xfrm>
        </p:spPr>
      </p:pic>
      <p:pic>
        <p:nvPicPr>
          <p:cNvPr id="8" name="Content Placeholder 7" descr="report1.jpg"/>
          <p:cNvPicPr>
            <a:picLocks noGrp="1" noChangeAspect="1"/>
          </p:cNvPicPr>
          <p:nvPr>
            <p:ph sz="quarter" idx="14"/>
          </p:nvPr>
        </p:nvPicPr>
        <p:blipFill>
          <a:blip r:embed="rId4" cstate="print">
            <a:extLst>
              <a:ext uri="{28A0092B-C50C-407E-A947-70E740481C1C}">
                <a14:useLocalDpi xmlns:a14="http://schemas.microsoft.com/office/drawing/2010/main"/>
              </a:ext>
            </a:extLst>
          </a:blip>
          <a:srcRect/>
          <a:stretch>
            <a:fillRect/>
          </a:stretch>
        </p:blipFill>
        <p:spPr>
          <a:xfrm>
            <a:off x="4645024" y="2038350"/>
            <a:ext cx="4156475" cy="4490220"/>
          </a:xfrm>
        </p:spPr>
      </p:pic>
    </p:spTree>
    <p:extLst>
      <p:ext uri="{BB962C8B-B14F-4D97-AF65-F5344CB8AC3E}">
        <p14:creationId xmlns:p14="http://schemas.microsoft.com/office/powerpoint/2010/main" val="8890694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50000"/>
              </a:lnSpc>
            </a:pPr>
            <a:r>
              <a:rPr lang="en-US" dirty="0" smtClean="0"/>
              <a:t/>
            </a:r>
            <a:br>
              <a:rPr lang="en-US" dirty="0" smtClean="0"/>
            </a:br>
            <a:r>
              <a:rPr lang="en-US" dirty="0"/>
              <a:t/>
            </a:r>
            <a:br>
              <a:rPr lang="en-US" dirty="0"/>
            </a:br>
            <a:r>
              <a:rPr lang="en-US" dirty="0" smtClean="0"/>
              <a:t>Schoology Groups</a:t>
            </a:r>
            <a:br>
              <a:rPr lang="en-US" dirty="0" smtClean="0"/>
            </a:br>
            <a:r>
              <a:rPr lang="en-US" dirty="0" smtClean="0"/>
              <a:t/>
            </a:r>
            <a:br>
              <a:rPr lang="en-US" dirty="0" smtClean="0"/>
            </a:br>
            <a:r>
              <a:rPr lang="en-US" sz="2000" dirty="0"/>
              <a:t>Get the most information our of Schoology by using access codes to join specific groups based on your child’s grade and community </a:t>
            </a:r>
            <a:r>
              <a:rPr lang="en-US" sz="2000" dirty="0" smtClean="0"/>
              <a:t>groups</a:t>
            </a:r>
            <a:r>
              <a:rPr lang="en-US" dirty="0"/>
              <a:t/>
            </a:r>
            <a:br>
              <a:rPr lang="en-US" dirty="0"/>
            </a:br>
            <a:endParaRPr lang="en-US" dirty="0"/>
          </a:p>
        </p:txBody>
      </p:sp>
      <p:sp>
        <p:nvSpPr>
          <p:cNvPr id="5" name="Content Placeholder 4"/>
          <p:cNvSpPr>
            <a:spLocks noGrp="1"/>
          </p:cNvSpPr>
          <p:nvPr>
            <p:ph sz="quarter" idx="13"/>
          </p:nvPr>
        </p:nvSpPr>
        <p:spPr>
          <a:xfrm>
            <a:off x="349122" y="1879237"/>
            <a:ext cx="3730753" cy="3950208"/>
          </a:xfrm>
        </p:spPr>
        <p:txBody>
          <a:bodyPr>
            <a:normAutofit/>
          </a:bodyPr>
          <a:lstStyle/>
          <a:p>
            <a:pPr marL="0" indent="0">
              <a:buNone/>
            </a:pPr>
            <a:endParaRPr lang="en-US" dirty="0"/>
          </a:p>
          <a:p>
            <a:r>
              <a:rPr lang="en-US" dirty="0" smtClean="0"/>
              <a:t>Parent/</a:t>
            </a:r>
            <a:r>
              <a:rPr lang="en-US" dirty="0"/>
              <a:t>Community </a:t>
            </a:r>
            <a:r>
              <a:rPr lang="en-US" dirty="0" smtClean="0"/>
              <a:t>Group: </a:t>
            </a:r>
            <a:r>
              <a:rPr lang="en-US" dirty="0"/>
              <a:t>NDGJV-</a:t>
            </a:r>
            <a:r>
              <a:rPr lang="en-US" dirty="0" smtClean="0"/>
              <a:t>6HDW2</a:t>
            </a:r>
          </a:p>
          <a:p>
            <a:r>
              <a:rPr lang="en-US" u="sng" dirty="0" smtClean="0"/>
              <a:t>LACES BPO</a:t>
            </a:r>
            <a:r>
              <a:rPr lang="en-US" dirty="0" smtClean="0"/>
              <a:t>: </a:t>
            </a:r>
            <a:r>
              <a:rPr lang="en-US" dirty="0"/>
              <a:t>GHSKH-</a:t>
            </a:r>
            <a:r>
              <a:rPr lang="en-US" dirty="0" smtClean="0"/>
              <a:t>DBVSS</a:t>
            </a:r>
          </a:p>
          <a:p>
            <a:r>
              <a:rPr lang="en-US" u="sng" dirty="0"/>
              <a:t>LACES LPO</a:t>
            </a:r>
            <a:r>
              <a:rPr lang="en-US" dirty="0"/>
              <a:t>: N89SS-</a:t>
            </a:r>
            <a:r>
              <a:rPr lang="en-US" dirty="0" smtClean="0"/>
              <a:t>VJRXS</a:t>
            </a:r>
          </a:p>
          <a:p>
            <a:r>
              <a:rPr lang="en-US" u="sng" dirty="0" smtClean="0"/>
              <a:t>LACES KPO</a:t>
            </a:r>
            <a:r>
              <a:rPr lang="en-US" dirty="0"/>
              <a:t>: FCC5M-QQNSW</a:t>
            </a:r>
            <a:endParaRPr lang="en-US" dirty="0" smtClean="0"/>
          </a:p>
        </p:txBody>
      </p:sp>
      <p:sp>
        <p:nvSpPr>
          <p:cNvPr id="9" name="Content Placeholder 8"/>
          <p:cNvSpPr>
            <a:spLocks noGrp="1"/>
          </p:cNvSpPr>
          <p:nvPr>
            <p:ph sz="quarter" idx="14"/>
          </p:nvPr>
        </p:nvSpPr>
        <p:spPr>
          <a:xfrm>
            <a:off x="4349749" y="2316099"/>
            <a:ext cx="4683126" cy="3950208"/>
          </a:xfrm>
        </p:spPr>
        <p:txBody>
          <a:bodyPr>
            <a:normAutofit/>
          </a:bodyPr>
          <a:lstStyle/>
          <a:p>
            <a:r>
              <a:rPr lang="en-US" dirty="0" smtClean="0"/>
              <a:t>Parents </a:t>
            </a:r>
            <a:r>
              <a:rPr lang="en-US" dirty="0"/>
              <a:t>of 2024 :F96VK-QMKBC</a:t>
            </a:r>
            <a:endParaRPr lang="en-US" dirty="0" smtClean="0"/>
          </a:p>
          <a:p>
            <a:r>
              <a:rPr lang="en-US" dirty="0"/>
              <a:t>Parents of 2023: 8HCJQ-Q7D34</a:t>
            </a:r>
          </a:p>
          <a:p>
            <a:r>
              <a:rPr lang="en-US" dirty="0" smtClean="0"/>
              <a:t>Parents of </a:t>
            </a:r>
            <a:r>
              <a:rPr lang="en-US" dirty="0"/>
              <a:t>2022</a:t>
            </a:r>
            <a:r>
              <a:rPr lang="en-US" dirty="0" smtClean="0"/>
              <a:t>: T95QH</a:t>
            </a:r>
            <a:r>
              <a:rPr lang="en-US" dirty="0"/>
              <a:t>-TPZC7</a:t>
            </a:r>
            <a:endParaRPr lang="en-US" dirty="0" smtClean="0"/>
          </a:p>
          <a:p>
            <a:r>
              <a:rPr lang="en-US" dirty="0" smtClean="0"/>
              <a:t>Parents of </a:t>
            </a:r>
            <a:r>
              <a:rPr lang="en-US" dirty="0"/>
              <a:t>2021:RQ327-NBXGQ</a:t>
            </a:r>
            <a:endParaRPr lang="en-US" dirty="0" smtClean="0"/>
          </a:p>
          <a:p>
            <a:r>
              <a:rPr lang="en-US" dirty="0" smtClean="0"/>
              <a:t>Parents of </a:t>
            </a:r>
            <a:r>
              <a:rPr lang="en-US" dirty="0"/>
              <a:t>2020: F4DK5-FTNXT</a:t>
            </a:r>
            <a:endParaRPr lang="en-US" dirty="0" smtClean="0"/>
          </a:p>
          <a:p>
            <a:r>
              <a:rPr lang="en-US" dirty="0" smtClean="0"/>
              <a:t>Parents of 2019: </a:t>
            </a:r>
            <a:r>
              <a:rPr lang="mr-IN" dirty="0">
                <a:latin typeface="Cambria"/>
                <a:cs typeface="Cambria"/>
              </a:rPr>
              <a:t>KN5D4-HZ473</a:t>
            </a:r>
            <a:endParaRPr lang="en-US" dirty="0" smtClean="0">
              <a:latin typeface="Cambria"/>
              <a:cs typeface="Cambria"/>
            </a:endParaRPr>
          </a:p>
          <a:p>
            <a:r>
              <a:rPr lang="en-US" dirty="0" smtClean="0"/>
              <a:t>Parents </a:t>
            </a:r>
            <a:r>
              <a:rPr lang="en-US" dirty="0"/>
              <a:t>of 2018: HC443-RRTKF</a:t>
            </a:r>
          </a:p>
          <a:p>
            <a:endParaRPr lang="en-US" dirty="0"/>
          </a:p>
        </p:txBody>
      </p:sp>
    </p:spTree>
    <p:extLst>
      <p:ext uri="{BB962C8B-B14F-4D97-AF65-F5344CB8AC3E}">
        <p14:creationId xmlns:p14="http://schemas.microsoft.com/office/powerpoint/2010/main" val="9638612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026263"/>
          </a:xfrm>
        </p:spPr>
        <p:txBody>
          <a:bodyPr/>
          <a:lstStyle/>
          <a:p>
            <a:r>
              <a:rPr lang="en-US" sz="3600" dirty="0">
                <a:latin typeface="Arial"/>
                <a:cs typeface="Arial"/>
              </a:rPr>
              <a:t>Transportation </a:t>
            </a:r>
            <a:br>
              <a:rPr lang="en-US" sz="3600" dirty="0">
                <a:latin typeface="Arial"/>
                <a:cs typeface="Arial"/>
              </a:rPr>
            </a:br>
            <a:r>
              <a:rPr lang="en-US" sz="3600" dirty="0">
                <a:latin typeface="Arial"/>
                <a:cs typeface="Arial"/>
              </a:rPr>
              <a:t>                                   -Ms. </a:t>
            </a:r>
            <a:r>
              <a:rPr lang="en-US" sz="3600" dirty="0" smtClean="0">
                <a:latin typeface="Arial"/>
                <a:cs typeface="Arial"/>
              </a:rPr>
              <a:t>Selig</a:t>
            </a:r>
            <a:r>
              <a:rPr lang="en-US" sz="3600" dirty="0" smtClean="0"/>
              <a:t> </a:t>
            </a:r>
            <a:endParaRPr lang="en-US" sz="3600" dirty="0"/>
          </a:p>
        </p:txBody>
      </p:sp>
      <p:sp>
        <p:nvSpPr>
          <p:cNvPr id="4" name="Content Placeholder 3"/>
          <p:cNvSpPr>
            <a:spLocks noGrp="1"/>
          </p:cNvSpPr>
          <p:nvPr>
            <p:ph sz="quarter" idx="13"/>
          </p:nvPr>
        </p:nvSpPr>
        <p:spPr>
          <a:xfrm>
            <a:off x="841248" y="1141326"/>
            <a:ext cx="3657600" cy="5208302"/>
          </a:xfrm>
        </p:spPr>
        <p:txBody>
          <a:bodyPr>
            <a:normAutofit fontScale="70000" lnSpcReduction="20000"/>
          </a:bodyPr>
          <a:lstStyle/>
          <a:p>
            <a:pPr>
              <a:defRPr/>
            </a:pPr>
            <a:endParaRPr lang="en-US" sz="3600" dirty="0" smtClean="0">
              <a:latin typeface="Arial"/>
              <a:cs typeface="Arial"/>
            </a:endParaRPr>
          </a:p>
          <a:p>
            <a:pPr>
              <a:defRPr/>
            </a:pPr>
            <a:r>
              <a:rPr lang="en-US" sz="3600" dirty="0" smtClean="0">
                <a:latin typeface="Arial"/>
                <a:cs typeface="Arial"/>
              </a:rPr>
              <a:t>Most </a:t>
            </a:r>
            <a:r>
              <a:rPr lang="en-US" sz="3600" dirty="0">
                <a:latin typeface="Arial"/>
                <a:cs typeface="Arial"/>
              </a:rPr>
              <a:t>of our students are transported by bus from throughout the city </a:t>
            </a:r>
          </a:p>
          <a:p>
            <a:pPr>
              <a:buFont typeface="Monotype Sorts" charset="0"/>
              <a:buNone/>
              <a:defRPr/>
            </a:pPr>
            <a:r>
              <a:rPr lang="en-US" sz="3600" dirty="0">
                <a:latin typeface="Arial"/>
                <a:cs typeface="Arial"/>
              </a:rPr>
              <a:t>		*(5 miles)</a:t>
            </a:r>
          </a:p>
          <a:p>
            <a:pPr lvl="1">
              <a:defRPr/>
            </a:pPr>
            <a:r>
              <a:rPr lang="en-US" sz="3600" dirty="0">
                <a:latin typeface="Arial"/>
                <a:cs typeface="Arial"/>
              </a:rPr>
              <a:t>Put </a:t>
            </a:r>
            <a:r>
              <a:rPr lang="en-US" sz="3600" dirty="0" smtClean="0">
                <a:latin typeface="Arial"/>
                <a:cs typeface="Arial"/>
              </a:rPr>
              <a:t>child’s </a:t>
            </a:r>
            <a:r>
              <a:rPr lang="en-US" sz="3600" dirty="0">
                <a:latin typeface="Arial"/>
                <a:cs typeface="Arial"/>
              </a:rPr>
              <a:t>bus route in your </a:t>
            </a:r>
            <a:r>
              <a:rPr lang="en-US" sz="3600" dirty="0" smtClean="0">
                <a:latin typeface="Arial"/>
                <a:cs typeface="Arial"/>
              </a:rPr>
              <a:t>wallet</a:t>
            </a:r>
          </a:p>
          <a:p>
            <a:pPr marL="329184" lvl="1" indent="0">
              <a:buNone/>
              <a:defRPr/>
            </a:pPr>
            <a:endParaRPr lang="en-US" sz="3600" dirty="0">
              <a:latin typeface="Arial"/>
              <a:cs typeface="Arial"/>
            </a:endParaRPr>
          </a:p>
          <a:p>
            <a:pPr lvl="1">
              <a:defRPr/>
            </a:pPr>
            <a:r>
              <a:rPr lang="en-US" sz="3600" dirty="0">
                <a:latin typeface="Arial"/>
                <a:cs typeface="Arial"/>
              </a:rPr>
              <a:t>Bus Routes mailed home in </a:t>
            </a:r>
            <a:r>
              <a:rPr lang="en-US" sz="3600" dirty="0" smtClean="0">
                <a:latin typeface="Arial"/>
                <a:cs typeface="Arial"/>
              </a:rPr>
              <a:t>August</a:t>
            </a:r>
          </a:p>
          <a:p>
            <a:pPr marL="329184" lvl="1" indent="0">
              <a:buNone/>
              <a:defRPr/>
            </a:pPr>
            <a:endParaRPr lang="en-US" sz="3600" dirty="0" smtClean="0">
              <a:latin typeface="Arial"/>
              <a:cs typeface="Arial"/>
            </a:endParaRPr>
          </a:p>
          <a:p>
            <a:pPr lvl="1">
              <a:defRPr/>
            </a:pPr>
            <a:r>
              <a:rPr lang="en-US" sz="3600" dirty="0" smtClean="0">
                <a:latin typeface="Arial"/>
                <a:cs typeface="Arial"/>
              </a:rPr>
              <a:t>1-800-LA-BUSES</a:t>
            </a:r>
          </a:p>
          <a:p>
            <a:pPr lvl="1">
              <a:defRPr/>
            </a:pPr>
            <a:endParaRPr lang="en-US" sz="3300" dirty="0" smtClean="0"/>
          </a:p>
        </p:txBody>
      </p:sp>
      <p:pic>
        <p:nvPicPr>
          <p:cNvPr id="6" name="Content Placeholder 5"/>
          <p:cNvPicPr>
            <a:picLocks noGrp="1" noChangeAspect="1"/>
          </p:cNvPicPr>
          <p:nvPr>
            <p:ph sz="quarter" idx="14"/>
          </p:nvPr>
        </p:nvPicPr>
        <p:blipFill rotWithShape="1">
          <a:blip r:embed="rId3" cstate="print">
            <a:extLst>
              <a:ext uri="{28A0092B-C50C-407E-A947-70E740481C1C}">
                <a14:useLocalDpi xmlns:a14="http://schemas.microsoft.com/office/drawing/2010/main"/>
              </a:ext>
            </a:extLst>
          </a:blip>
          <a:srcRect t="-3887" r="-3369"/>
          <a:stretch/>
        </p:blipFill>
        <p:spPr>
          <a:xfrm>
            <a:off x="4645025" y="2038350"/>
            <a:ext cx="3657600" cy="3951288"/>
          </a:xfrm>
        </p:spPr>
      </p:pic>
    </p:spTree>
    <p:extLst>
      <p:ext uri="{BB962C8B-B14F-4D97-AF65-F5344CB8AC3E}">
        <p14:creationId xmlns:p14="http://schemas.microsoft.com/office/powerpoint/2010/main" val="401679189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Arial"/>
                <a:cs typeface="Arial"/>
              </a:rPr>
              <a:t>Lockers</a:t>
            </a:r>
            <a:endParaRPr lang="en-US" dirty="0">
              <a:latin typeface="Arial"/>
              <a:cs typeface="Arial"/>
            </a:endParaRPr>
          </a:p>
        </p:txBody>
      </p:sp>
      <p:sp>
        <p:nvSpPr>
          <p:cNvPr id="8" name="Content Placeholder 7"/>
          <p:cNvSpPr>
            <a:spLocks noGrp="1"/>
          </p:cNvSpPr>
          <p:nvPr>
            <p:ph sz="quarter" idx="13"/>
          </p:nvPr>
        </p:nvSpPr>
        <p:spPr/>
        <p:txBody>
          <a:bodyPr>
            <a:normAutofit fontScale="92500" lnSpcReduction="20000"/>
          </a:bodyPr>
          <a:lstStyle/>
          <a:p>
            <a:r>
              <a:rPr lang="en-US" dirty="0" smtClean="0">
                <a:latin typeface="Arial"/>
                <a:cs typeface="Arial"/>
              </a:rPr>
              <a:t>Students will receive their school lockers today. </a:t>
            </a:r>
          </a:p>
          <a:p>
            <a:endParaRPr lang="en-US" dirty="0">
              <a:latin typeface="Arial"/>
              <a:cs typeface="Arial"/>
            </a:endParaRPr>
          </a:p>
          <a:p>
            <a:r>
              <a:rPr lang="en-US" dirty="0" smtClean="0">
                <a:solidFill>
                  <a:srgbClr val="000000"/>
                </a:solidFill>
                <a:latin typeface="Arial"/>
                <a:cs typeface="Arial"/>
              </a:rPr>
              <a:t>Students also receive a PE locker within the first couple of weeks of school</a:t>
            </a:r>
            <a:r>
              <a:rPr lang="en-US" dirty="0" smtClean="0">
                <a:latin typeface="Arial"/>
                <a:cs typeface="Arial"/>
              </a:rPr>
              <a:t>.</a:t>
            </a:r>
          </a:p>
          <a:p>
            <a:endParaRPr lang="en-US" dirty="0">
              <a:latin typeface="Arial"/>
              <a:cs typeface="Arial"/>
            </a:endParaRPr>
          </a:p>
          <a:p>
            <a:r>
              <a:rPr lang="en-US" dirty="0" smtClean="0">
                <a:latin typeface="Arial"/>
                <a:cs typeface="Arial"/>
              </a:rPr>
              <a:t>Please review locker safety with your child. They should only be sharing their combination with you. </a:t>
            </a:r>
            <a:endParaRPr lang="en-US" dirty="0">
              <a:latin typeface="Arial"/>
              <a:cs typeface="Arial"/>
            </a:endParaRPr>
          </a:p>
        </p:txBody>
      </p:sp>
      <p:pic>
        <p:nvPicPr>
          <p:cNvPr id="10" name="Content Placeholder 9"/>
          <p:cNvPicPr>
            <a:picLocks noGrp="1" noChangeAspect="1"/>
          </p:cNvPicPr>
          <p:nvPr>
            <p:ph sz="quarter" idx="14"/>
          </p:nvPr>
        </p:nvPicPr>
        <p:blipFill rotWithShape="1">
          <a:blip r:embed="rId3" cstate="print">
            <a:extLst>
              <a:ext uri="{28A0092B-C50C-407E-A947-70E740481C1C}">
                <a14:useLocalDpi xmlns:a14="http://schemas.microsoft.com/office/drawing/2010/main"/>
              </a:ext>
            </a:extLst>
          </a:blip>
          <a:srcRect/>
          <a:stretch/>
        </p:blipFill>
        <p:spPr>
          <a:xfrm>
            <a:off x="4645152" y="2039112"/>
            <a:ext cx="3657600" cy="3385169"/>
          </a:xfrm>
        </p:spPr>
      </p:pic>
    </p:spTree>
    <p:extLst>
      <p:ext uri="{BB962C8B-B14F-4D97-AF65-F5344CB8AC3E}">
        <p14:creationId xmlns:p14="http://schemas.microsoft.com/office/powerpoint/2010/main" val="40792505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738187"/>
          </a:xfrm>
        </p:spPr>
        <p:txBody>
          <a:bodyPr/>
          <a:lstStyle/>
          <a:p>
            <a:r>
              <a:rPr lang="en-US" sz="4000" dirty="0">
                <a:latin typeface="Arial"/>
                <a:cs typeface="Arial"/>
              </a:rPr>
              <a:t>Challenges for New Students                                    	</a:t>
            </a:r>
            <a:endParaRPr lang="en-US" dirty="0"/>
          </a:p>
        </p:txBody>
      </p:sp>
      <p:sp>
        <p:nvSpPr>
          <p:cNvPr id="3" name="Content Placeholder 2"/>
          <p:cNvSpPr>
            <a:spLocks noGrp="1"/>
          </p:cNvSpPr>
          <p:nvPr>
            <p:ph sz="quarter" idx="13"/>
          </p:nvPr>
        </p:nvSpPr>
        <p:spPr>
          <a:xfrm>
            <a:off x="841248" y="1382451"/>
            <a:ext cx="3429127" cy="5110424"/>
          </a:xfrm>
        </p:spPr>
        <p:txBody>
          <a:bodyPr>
            <a:normAutofit fontScale="62500" lnSpcReduction="20000"/>
          </a:bodyPr>
          <a:lstStyle/>
          <a:p>
            <a:pPr>
              <a:defRPr/>
            </a:pPr>
            <a:r>
              <a:rPr lang="en-US" sz="2900" dirty="0">
                <a:latin typeface="Arial"/>
                <a:cs typeface="Arial"/>
              </a:rPr>
              <a:t>5</a:t>
            </a:r>
            <a:r>
              <a:rPr lang="en-US" sz="2900" baseline="30000" dirty="0">
                <a:latin typeface="Arial"/>
                <a:cs typeface="Arial"/>
              </a:rPr>
              <a:t>th</a:t>
            </a:r>
            <a:r>
              <a:rPr lang="en-US" sz="2900" dirty="0">
                <a:latin typeface="Arial"/>
                <a:cs typeface="Arial"/>
              </a:rPr>
              <a:t> graders have one teacher, one classroom</a:t>
            </a:r>
          </a:p>
          <a:p>
            <a:pPr>
              <a:defRPr/>
            </a:pPr>
            <a:r>
              <a:rPr lang="en-US" sz="2900" dirty="0">
                <a:latin typeface="Arial"/>
                <a:cs typeface="Arial"/>
              </a:rPr>
              <a:t>LACES students have seven teachers</a:t>
            </a:r>
          </a:p>
          <a:p>
            <a:pPr lvl="1">
              <a:defRPr/>
            </a:pPr>
            <a:r>
              <a:rPr lang="en-US" sz="2900" dirty="0">
                <a:latin typeface="Arial"/>
                <a:cs typeface="Arial"/>
              </a:rPr>
              <a:t>Each teacher has their own syllabus/classroom expectations </a:t>
            </a:r>
          </a:p>
          <a:p>
            <a:pPr lvl="1">
              <a:defRPr/>
            </a:pPr>
            <a:r>
              <a:rPr lang="en-US" sz="2900" dirty="0">
                <a:latin typeface="Arial"/>
                <a:cs typeface="Arial"/>
              </a:rPr>
              <a:t>Students learn to work with different personalities</a:t>
            </a:r>
          </a:p>
          <a:p>
            <a:pPr>
              <a:defRPr/>
            </a:pPr>
            <a:r>
              <a:rPr lang="en-US" sz="2900" dirty="0">
                <a:latin typeface="Arial"/>
                <a:cs typeface="Arial"/>
              </a:rPr>
              <a:t>Each class is over an hour long</a:t>
            </a:r>
          </a:p>
          <a:p>
            <a:pPr lvl="1">
              <a:defRPr/>
            </a:pPr>
            <a:r>
              <a:rPr lang="en-US" sz="2900" dirty="0">
                <a:latin typeface="Arial"/>
                <a:cs typeface="Arial"/>
              </a:rPr>
              <a:t>Students learn to extend their concentration time</a:t>
            </a:r>
          </a:p>
          <a:p>
            <a:pPr>
              <a:defRPr/>
            </a:pPr>
            <a:r>
              <a:rPr lang="en-US" sz="2900" dirty="0">
                <a:latin typeface="Arial"/>
                <a:cs typeface="Arial"/>
              </a:rPr>
              <a:t>Classes meet three times a </a:t>
            </a:r>
            <a:r>
              <a:rPr lang="en-US" sz="2900" dirty="0" smtClean="0">
                <a:latin typeface="Arial"/>
                <a:cs typeface="Arial"/>
              </a:rPr>
              <a:t>week</a:t>
            </a:r>
            <a:endParaRPr lang="en-US" sz="4500" b="1" u="sng" dirty="0">
              <a:latin typeface="Arial"/>
              <a:cs typeface="Arial"/>
            </a:endParaRPr>
          </a:p>
          <a:p>
            <a:pPr>
              <a:defRPr/>
            </a:pPr>
            <a:r>
              <a:rPr lang="en-US" sz="4500" b="1" u="sng" dirty="0" smtClean="0">
                <a:latin typeface="Arial"/>
                <a:cs typeface="Arial"/>
              </a:rPr>
              <a:t>Use a planner to stay organized</a:t>
            </a:r>
          </a:p>
          <a:p>
            <a:endParaRPr lang="en-US" dirty="0"/>
          </a:p>
        </p:txBody>
      </p:sp>
      <p:pic>
        <p:nvPicPr>
          <p:cNvPr id="5" name="Content Placeholder 4"/>
          <p:cNvPicPr>
            <a:picLocks noGrp="1" noChangeAspect="1"/>
          </p:cNvPicPr>
          <p:nvPr>
            <p:ph sz="quarter" idx="14"/>
          </p:nvPr>
        </p:nvPicPr>
        <p:blipFill rotWithShape="1">
          <a:blip r:embed="rId3" cstate="print">
            <a:extLst>
              <a:ext uri="{28A0092B-C50C-407E-A947-70E740481C1C}">
                <a14:useLocalDpi xmlns:a14="http://schemas.microsoft.com/office/drawing/2010/main"/>
              </a:ext>
            </a:extLst>
          </a:blip>
          <a:srcRect l="-3612" r="-3612"/>
          <a:stretch/>
        </p:blipFill>
        <p:spPr>
          <a:xfrm>
            <a:off x="4644607" y="1489710"/>
            <a:ext cx="3948113" cy="4295775"/>
          </a:xfrm>
        </p:spPr>
      </p:pic>
    </p:spTree>
    <p:extLst>
      <p:ext uri="{BB962C8B-B14F-4D97-AF65-F5344CB8AC3E}">
        <p14:creationId xmlns:p14="http://schemas.microsoft.com/office/powerpoint/2010/main" val="22781357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4000" dirty="0">
                <a:latin typeface="Arial"/>
                <a:cs typeface="Arial"/>
              </a:rPr>
              <a:t>Transitional Programs</a:t>
            </a:r>
            <a:br>
              <a:rPr lang="en-US" sz="4000" dirty="0">
                <a:latin typeface="Arial"/>
                <a:cs typeface="Arial"/>
              </a:rPr>
            </a:br>
            <a:r>
              <a:rPr lang="en-US" sz="4000" dirty="0">
                <a:latin typeface="Arial"/>
                <a:cs typeface="Arial"/>
              </a:rPr>
              <a:t>                                 </a:t>
            </a:r>
          </a:p>
        </p:txBody>
      </p:sp>
      <p:sp>
        <p:nvSpPr>
          <p:cNvPr id="3" name="Content Placeholder 2"/>
          <p:cNvSpPr>
            <a:spLocks noGrp="1"/>
          </p:cNvSpPr>
          <p:nvPr>
            <p:ph sz="quarter" idx="13"/>
          </p:nvPr>
        </p:nvSpPr>
        <p:spPr/>
        <p:txBody>
          <a:bodyPr>
            <a:normAutofit fontScale="25000" lnSpcReduction="20000"/>
          </a:bodyPr>
          <a:lstStyle/>
          <a:p>
            <a:pPr>
              <a:lnSpc>
                <a:spcPct val="120000"/>
              </a:lnSpc>
              <a:defRPr/>
            </a:pPr>
            <a:r>
              <a:rPr lang="en-US" sz="9600" dirty="0">
                <a:latin typeface="Arial"/>
                <a:cs typeface="Arial"/>
              </a:rPr>
              <a:t>Sixth  </a:t>
            </a:r>
            <a:r>
              <a:rPr lang="en-US" sz="9600" dirty="0" smtClean="0">
                <a:latin typeface="Arial"/>
                <a:cs typeface="Arial"/>
              </a:rPr>
              <a:t>Grade </a:t>
            </a:r>
            <a:r>
              <a:rPr lang="en-US" sz="9600" dirty="0">
                <a:latin typeface="Arial"/>
                <a:cs typeface="Arial"/>
              </a:rPr>
              <a:t>Homeroom Leaders</a:t>
            </a:r>
          </a:p>
          <a:p>
            <a:pPr lvl="1">
              <a:lnSpc>
                <a:spcPct val="120000"/>
              </a:lnSpc>
              <a:defRPr/>
            </a:pPr>
            <a:r>
              <a:rPr lang="en-US" sz="9600" dirty="0">
                <a:latin typeface="Arial"/>
                <a:cs typeface="Arial"/>
              </a:rPr>
              <a:t>Older students greet them every day and help them with transitional issues</a:t>
            </a:r>
          </a:p>
          <a:p>
            <a:pPr lvl="1">
              <a:lnSpc>
                <a:spcPct val="120000"/>
              </a:lnSpc>
              <a:defRPr/>
            </a:pPr>
            <a:r>
              <a:rPr lang="en-US" sz="9600" dirty="0">
                <a:latin typeface="Arial"/>
                <a:cs typeface="Arial"/>
              </a:rPr>
              <a:t>Tutoring, friendship building activities</a:t>
            </a:r>
          </a:p>
          <a:p>
            <a:pPr lvl="1">
              <a:lnSpc>
                <a:spcPct val="120000"/>
              </a:lnSpc>
              <a:defRPr/>
            </a:pPr>
            <a:r>
              <a:rPr lang="en-US" sz="9600" dirty="0">
                <a:latin typeface="Arial"/>
                <a:cs typeface="Arial"/>
              </a:rPr>
              <a:t>Mentoring relationships</a:t>
            </a:r>
          </a:p>
          <a:p>
            <a:pPr marL="329184" lvl="1" indent="0">
              <a:lnSpc>
                <a:spcPct val="80000"/>
              </a:lnSpc>
              <a:buNone/>
              <a:defRPr/>
            </a:pPr>
            <a:endParaRPr lang="en-US" sz="4100" dirty="0"/>
          </a:p>
          <a:p>
            <a:endParaRPr lang="en-US" dirty="0"/>
          </a:p>
        </p:txBody>
      </p:sp>
      <p:sp>
        <p:nvSpPr>
          <p:cNvPr id="4" name="Content Placeholder 3"/>
          <p:cNvSpPr>
            <a:spLocks noGrp="1"/>
          </p:cNvSpPr>
          <p:nvPr>
            <p:ph sz="quarter" idx="14"/>
          </p:nvPr>
        </p:nvSpPr>
        <p:spPr/>
        <p:txBody>
          <a:bodyPr>
            <a:normAutofit fontScale="25000" lnSpcReduction="20000"/>
          </a:bodyPr>
          <a:lstStyle/>
          <a:p>
            <a:pPr>
              <a:defRPr/>
            </a:pPr>
            <a:r>
              <a:rPr lang="en-US" sz="9600" dirty="0">
                <a:latin typeface="Arial"/>
                <a:cs typeface="Arial"/>
              </a:rPr>
              <a:t>Big Brother Big </a:t>
            </a:r>
            <a:r>
              <a:rPr lang="en-US" sz="9600" dirty="0" smtClean="0">
                <a:latin typeface="Arial"/>
                <a:cs typeface="Arial"/>
              </a:rPr>
              <a:t>Sister</a:t>
            </a:r>
          </a:p>
          <a:p>
            <a:pPr marL="0" indent="0">
              <a:buNone/>
              <a:defRPr/>
            </a:pPr>
            <a:r>
              <a:rPr lang="en-US" sz="9600" dirty="0" smtClean="0">
                <a:latin typeface="Arial"/>
                <a:cs typeface="Arial"/>
              </a:rPr>
              <a:t> </a:t>
            </a:r>
            <a:r>
              <a:rPr lang="en-US" sz="9600" dirty="0">
                <a:latin typeface="Arial"/>
                <a:cs typeface="Arial"/>
              </a:rPr>
              <a:t>Program </a:t>
            </a:r>
            <a:r>
              <a:rPr lang="en-US" sz="9600" dirty="0" smtClean="0">
                <a:latin typeface="Arial"/>
                <a:cs typeface="Arial"/>
              </a:rPr>
              <a:t>through Leadership</a:t>
            </a:r>
            <a:endParaRPr lang="en-US" sz="9600" dirty="0">
              <a:latin typeface="Arial"/>
              <a:cs typeface="Arial"/>
            </a:endParaRPr>
          </a:p>
          <a:p>
            <a:pPr>
              <a:defRPr/>
            </a:pPr>
            <a:r>
              <a:rPr lang="en-US" sz="9600" dirty="0">
                <a:latin typeface="Arial"/>
                <a:cs typeface="Arial"/>
              </a:rPr>
              <a:t>Peer Helping assistance program</a:t>
            </a:r>
          </a:p>
          <a:p>
            <a:pPr>
              <a:defRPr/>
            </a:pPr>
            <a:r>
              <a:rPr lang="en-US" sz="9600" dirty="0">
                <a:latin typeface="Arial"/>
                <a:cs typeface="Arial"/>
              </a:rPr>
              <a:t>Strongly recommend that each child gets a phone number for at least one person in each class</a:t>
            </a:r>
          </a:p>
          <a:p>
            <a:pPr lvl="1">
              <a:defRPr/>
            </a:pPr>
            <a:r>
              <a:rPr lang="en-US" sz="9600" dirty="0">
                <a:latin typeface="Arial"/>
                <a:cs typeface="Arial"/>
              </a:rPr>
              <a:t>Homework buddy, assignments missed due to absence</a:t>
            </a:r>
          </a:p>
          <a:p>
            <a:endParaRPr lang="en-US" dirty="0"/>
          </a:p>
        </p:txBody>
      </p:sp>
      <p:pic>
        <p:nvPicPr>
          <p:cNvPr id="5" name="Picture 4"/>
          <p:cNvPicPr>
            <a:picLocks noChangeAspect="1"/>
          </p:cNvPicPr>
          <p:nvPr/>
        </p:nvPicPr>
        <p:blipFill>
          <a:blip r:embed="rId3"/>
          <a:stretch>
            <a:fillRect/>
          </a:stretch>
        </p:blipFill>
        <p:spPr>
          <a:xfrm>
            <a:off x="434089" y="313512"/>
            <a:ext cx="2185286" cy="1617732"/>
          </a:xfrm>
          <a:prstGeom prst="rect">
            <a:avLst/>
          </a:prstGeom>
        </p:spPr>
      </p:pic>
    </p:spTree>
    <p:extLst>
      <p:ext uri="{BB962C8B-B14F-4D97-AF65-F5344CB8AC3E}">
        <p14:creationId xmlns:p14="http://schemas.microsoft.com/office/powerpoint/2010/main" val="16708501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344367" y="135082"/>
            <a:ext cx="2572800" cy="3241964"/>
          </a:xfrm>
        </p:spPr>
      </p:pic>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135583" y="2896306"/>
            <a:ext cx="4728076" cy="3546057"/>
          </a:xfr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130" y="2421083"/>
            <a:ext cx="3262909" cy="413558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3036" y="60658"/>
            <a:ext cx="3759548" cy="2835648"/>
          </a:xfrm>
          <a:prstGeom prst="rect">
            <a:avLst/>
          </a:prstGeom>
        </p:spPr>
      </p:pic>
      <p:sp>
        <p:nvSpPr>
          <p:cNvPr id="10" name="TextBox 9"/>
          <p:cNvSpPr txBox="1"/>
          <p:nvPr/>
        </p:nvSpPr>
        <p:spPr>
          <a:xfrm>
            <a:off x="187036" y="254950"/>
            <a:ext cx="2286000" cy="2862322"/>
          </a:xfrm>
          <a:prstGeom prst="rect">
            <a:avLst/>
          </a:prstGeom>
          <a:noFill/>
        </p:spPr>
        <p:txBody>
          <a:bodyPr wrap="square" rtlCol="0">
            <a:spAutoFit/>
          </a:bodyPr>
          <a:lstStyle/>
          <a:p>
            <a:pPr algn="ctr"/>
            <a:r>
              <a:rPr lang="en-US" dirty="0" smtClean="0">
                <a:latin typeface="Calibri" panose="020F0502020204030204" pitchFamily="34" charset="0"/>
              </a:rPr>
              <a:t>Photos from Big Brother Big Sister Events during the 2016-2017 school year.</a:t>
            </a:r>
          </a:p>
          <a:p>
            <a:pPr algn="ctr"/>
            <a:r>
              <a:rPr lang="en-US" dirty="0" smtClean="0">
                <a:latin typeface="Calibri" panose="020F0502020204030204" pitchFamily="34" charset="0"/>
              </a:rPr>
              <a:t>Big Brother Big Sister is at lunch, no sign ups required. All 6</a:t>
            </a:r>
            <a:r>
              <a:rPr lang="en-US" baseline="30000" dirty="0" smtClean="0">
                <a:latin typeface="Calibri" panose="020F0502020204030204" pitchFamily="34" charset="0"/>
              </a:rPr>
              <a:t>th</a:t>
            </a:r>
            <a:r>
              <a:rPr lang="en-US" dirty="0" smtClean="0">
                <a:latin typeface="Calibri" panose="020F0502020204030204" pitchFamily="34" charset="0"/>
              </a:rPr>
              <a:t> graders are welcome to attend!</a:t>
            </a:r>
            <a:endParaRPr lang="en-US" dirty="0">
              <a:latin typeface="Calibri" panose="020F0502020204030204" pitchFamily="34" charset="0"/>
            </a:endParaRPr>
          </a:p>
        </p:txBody>
      </p:sp>
    </p:spTree>
    <p:extLst>
      <p:ext uri="{BB962C8B-B14F-4D97-AF65-F5344CB8AC3E}">
        <p14:creationId xmlns:p14="http://schemas.microsoft.com/office/powerpoint/2010/main" val="5707329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88373" y="1184564"/>
            <a:ext cx="8260772" cy="4935681"/>
          </a:xfrm>
        </p:spPr>
        <p:txBody>
          <a:bodyPr>
            <a:normAutofit fontScale="85000" lnSpcReduction="10000"/>
          </a:bodyPr>
          <a:lstStyle/>
          <a:p>
            <a:pPr marL="0" indent="0">
              <a:buNone/>
            </a:pPr>
            <a:endParaRPr lang="en-US" dirty="0"/>
          </a:p>
          <a:p>
            <a:pPr marL="0" indent="0" algn="ctr">
              <a:buNone/>
            </a:pPr>
            <a:r>
              <a:rPr lang="en-US" sz="2800" dirty="0" smtClean="0">
                <a:latin typeface="Berlin Sans FB" panose="020E0602020502020306" pitchFamily="34" charset="0"/>
              </a:rPr>
              <a:t>PEER HELPING</a:t>
            </a:r>
          </a:p>
          <a:p>
            <a:pPr marL="0" indent="0" algn="ctr">
              <a:buNone/>
            </a:pPr>
            <a:endParaRPr lang="en-US" dirty="0"/>
          </a:p>
          <a:p>
            <a:pPr marL="0" indent="0" algn="ctr">
              <a:buNone/>
            </a:pPr>
            <a:r>
              <a:rPr lang="en-US" dirty="0"/>
              <a:t>The mission of the Peer Helping Program is to help young people develop into </a:t>
            </a:r>
            <a:r>
              <a:rPr lang="en-US" dirty="0" smtClean="0"/>
              <a:t>positive</a:t>
            </a:r>
            <a:r>
              <a:rPr lang="en-US" dirty="0" smtClean="0">
                <a:solidFill>
                  <a:srgbClr val="FF0000"/>
                </a:solidFill>
              </a:rPr>
              <a:t>,</a:t>
            </a:r>
            <a:r>
              <a:rPr lang="en-US" dirty="0" smtClean="0"/>
              <a:t> </a:t>
            </a:r>
            <a:r>
              <a:rPr lang="en-US" dirty="0"/>
              <a:t>healthy adults by training and empowering them as leaders who serve others, helping create a positive change at school and in the community.</a:t>
            </a:r>
          </a:p>
          <a:p>
            <a:pPr marL="0" indent="0" algn="ctr">
              <a:buNone/>
            </a:pPr>
            <a:r>
              <a:rPr lang="en-US" dirty="0"/>
              <a:t>We want to make sure that students feel welcomed and participate in a healthy, safe, and accepting environment at LACES. Because Peer Helpers understand that students face trials throughout middle and high school, Peer Helpers know that it takes dedication, respect, and empathy to help guide students through a challenge they may be facing.</a:t>
            </a:r>
          </a:p>
          <a:p>
            <a:pPr marL="0" indent="0" algn="ctr">
              <a:buNone/>
            </a:pPr>
            <a:r>
              <a:rPr lang="en-US" dirty="0"/>
              <a:t>Students can refer themselves to Mr. Contreras, our class advisor. Teachers, parents, counselors, and school administration have the ability to refer students to our program. Please contact Mr. Contreras for more information.</a:t>
            </a:r>
          </a:p>
          <a:p>
            <a:pPr marL="0" indent="0">
              <a:buNone/>
            </a:pPr>
            <a:endParaRPr lang="en-US" dirty="0"/>
          </a:p>
        </p:txBody>
      </p:sp>
      <p:sp>
        <p:nvSpPr>
          <p:cNvPr id="5" name="TextBox 4"/>
          <p:cNvSpPr txBox="1"/>
          <p:nvPr/>
        </p:nvSpPr>
        <p:spPr>
          <a:xfrm>
            <a:off x="1018309" y="457200"/>
            <a:ext cx="2026227" cy="369332"/>
          </a:xfrm>
          <a:prstGeom prst="rect">
            <a:avLst/>
          </a:prstGeom>
          <a:noFill/>
        </p:spPr>
        <p:txBody>
          <a:bodyPr wrap="square" rtlCol="0">
            <a:spAutoFit/>
          </a:bodyPr>
          <a:lstStyle/>
          <a:p>
            <a:r>
              <a:rPr lang="en-US" dirty="0"/>
              <a:t> </a:t>
            </a:r>
          </a:p>
        </p:txBody>
      </p:sp>
      <p:pic>
        <p:nvPicPr>
          <p:cNvPr id="7" name="image06.jpg" descr="http://www.lacesmagnetschool.org/teacher_resources/laces_cd/Logo_2.jpg"/>
          <p:cNvPicPr/>
          <p:nvPr/>
        </p:nvPicPr>
        <p:blipFill>
          <a:blip r:embed="rId3"/>
          <a:srcRect/>
          <a:stretch>
            <a:fillRect/>
          </a:stretch>
        </p:blipFill>
        <p:spPr>
          <a:xfrm>
            <a:off x="841247" y="395664"/>
            <a:ext cx="2026645" cy="1577800"/>
          </a:xfrm>
          <a:prstGeom prst="rect">
            <a:avLst/>
          </a:prstGeom>
          <a:ln/>
        </p:spPr>
      </p:pic>
      <p:pic>
        <p:nvPicPr>
          <p:cNvPr id="8" name="image01.png" descr="http://www.ncvps.org/wp-content/uploads/2014/05/peer-tutoring-center-graphic.png"/>
          <p:cNvPicPr/>
          <p:nvPr/>
        </p:nvPicPr>
        <p:blipFill>
          <a:blip r:embed="rId4"/>
          <a:srcRect l="48247" t="-2518"/>
          <a:stretch>
            <a:fillRect/>
          </a:stretch>
        </p:blipFill>
        <p:spPr>
          <a:xfrm>
            <a:off x="6632432" y="395664"/>
            <a:ext cx="1888112" cy="1577800"/>
          </a:xfrm>
          <a:prstGeom prst="rect">
            <a:avLst/>
          </a:prstGeom>
          <a:ln/>
        </p:spPr>
      </p:pic>
    </p:spTree>
    <p:extLst>
      <p:ext uri="{BB962C8B-B14F-4D97-AF65-F5344CB8AC3E}">
        <p14:creationId xmlns:p14="http://schemas.microsoft.com/office/powerpoint/2010/main" val="34964104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Activities</a:t>
            </a:r>
          </a:p>
        </p:txBody>
      </p:sp>
      <p:sp>
        <p:nvSpPr>
          <p:cNvPr id="3" name="Content Placeholder 2"/>
          <p:cNvSpPr>
            <a:spLocks noGrp="1"/>
          </p:cNvSpPr>
          <p:nvPr>
            <p:ph sz="quarter" idx="13"/>
          </p:nvPr>
        </p:nvSpPr>
        <p:spPr/>
        <p:txBody>
          <a:bodyPr>
            <a:normAutofit/>
          </a:bodyPr>
          <a:lstStyle/>
          <a:p>
            <a:pPr>
              <a:defRPr/>
            </a:pPr>
            <a:r>
              <a:rPr lang="en-US" sz="3600" dirty="0" smtClean="0">
                <a:latin typeface="Arial"/>
                <a:cs typeface="Arial"/>
              </a:rPr>
              <a:t>LACES Clubs</a:t>
            </a:r>
          </a:p>
          <a:p>
            <a:pPr marL="0" indent="0">
              <a:buNone/>
              <a:defRPr/>
            </a:pPr>
            <a:endParaRPr lang="en-US" sz="3600" dirty="0">
              <a:latin typeface="Arial"/>
              <a:cs typeface="Arial"/>
            </a:endParaRPr>
          </a:p>
          <a:p>
            <a:pPr>
              <a:defRPr/>
            </a:pPr>
            <a:r>
              <a:rPr lang="en-US" sz="3600" dirty="0" smtClean="0">
                <a:latin typeface="Arial"/>
                <a:cs typeface="Arial"/>
              </a:rPr>
              <a:t>Study Groups</a:t>
            </a:r>
          </a:p>
          <a:p>
            <a:pPr>
              <a:defRPr/>
            </a:pPr>
            <a:endParaRPr lang="en-US" sz="3600" dirty="0">
              <a:latin typeface="Arial"/>
              <a:cs typeface="Arial"/>
            </a:endParaRPr>
          </a:p>
          <a:p>
            <a:pPr>
              <a:defRPr/>
            </a:pPr>
            <a:r>
              <a:rPr lang="en-US" sz="3600" dirty="0" smtClean="0">
                <a:latin typeface="Arial"/>
                <a:cs typeface="Arial"/>
              </a:rPr>
              <a:t>Beyond the Bell*</a:t>
            </a:r>
          </a:p>
          <a:p>
            <a:pPr marL="0" indent="0">
              <a:buNone/>
              <a:defRPr/>
            </a:pPr>
            <a:endParaRPr lang="en-US" sz="3600" dirty="0" smtClean="0">
              <a:latin typeface="Arial"/>
              <a:cs typeface="Arial"/>
            </a:endParaRPr>
          </a:p>
          <a:p>
            <a:pPr>
              <a:defRPr/>
            </a:pPr>
            <a:endParaRPr lang="en-US" dirty="0"/>
          </a:p>
          <a:p>
            <a:pPr marL="0" indent="0">
              <a:buNone/>
              <a:defRPr/>
            </a:pPr>
            <a:endParaRPr lang="en-US" dirty="0" smtClean="0"/>
          </a:p>
        </p:txBody>
      </p:sp>
      <p:pic>
        <p:nvPicPr>
          <p:cNvPr id="5" name="Content Placeholder 4"/>
          <p:cNvPicPr>
            <a:picLocks noGrp="1" noChangeAspect="1"/>
          </p:cNvPicPr>
          <p:nvPr>
            <p:ph sz="quarter" idx="14"/>
          </p:nvPr>
        </p:nvPicPr>
        <p:blipFill rotWithShape="1">
          <a:blip r:embed="rId3" cstate="print">
            <a:extLst>
              <a:ext uri="{28A0092B-C50C-407E-A947-70E740481C1C}">
                <a14:useLocalDpi xmlns:a14="http://schemas.microsoft.com/office/drawing/2010/main"/>
              </a:ext>
            </a:extLst>
          </a:blip>
          <a:srcRect/>
          <a:stretch/>
        </p:blipFill>
        <p:spPr>
          <a:xfrm>
            <a:off x="4645025" y="2038350"/>
            <a:ext cx="3657600" cy="3951288"/>
          </a:xfrm>
        </p:spPr>
      </p:pic>
    </p:spTree>
    <p:extLst>
      <p:ext uri="{BB962C8B-B14F-4D97-AF65-F5344CB8AC3E}">
        <p14:creationId xmlns:p14="http://schemas.microsoft.com/office/powerpoint/2010/main" val="17227984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6750" y="222250"/>
            <a:ext cx="7699375" cy="6217088"/>
          </a:xfrm>
          <a:prstGeom prst="rect">
            <a:avLst/>
          </a:prstGeom>
          <a:noFill/>
        </p:spPr>
        <p:txBody>
          <a:bodyPr wrap="square" rtlCol="0">
            <a:spAutoFit/>
          </a:bodyPr>
          <a:lstStyle/>
          <a:p>
            <a:pPr algn="ctr"/>
            <a:r>
              <a:rPr lang="en-US" sz="2000" b="1" u="sng" dirty="0"/>
              <a:t>2016-2017 </a:t>
            </a:r>
            <a:r>
              <a:rPr lang="en-US" sz="2000" b="1" u="sng" dirty="0" smtClean="0"/>
              <a:t>6</a:t>
            </a:r>
            <a:r>
              <a:rPr lang="en-US" sz="2000" b="1" u="sng" baseline="30000" dirty="0" smtClean="0"/>
              <a:t>th</a:t>
            </a:r>
            <a:r>
              <a:rPr lang="en-US" sz="2000" b="1" u="sng" dirty="0" smtClean="0"/>
              <a:t> Grade Intervention and Study Groups</a:t>
            </a:r>
          </a:p>
          <a:p>
            <a:endParaRPr lang="en-US" b="1" u="sng" dirty="0" smtClean="0"/>
          </a:p>
          <a:p>
            <a:r>
              <a:rPr lang="en-US" b="1" u="sng" dirty="0"/>
              <a:t>MONDAY</a:t>
            </a:r>
            <a:endParaRPr lang="en-US" dirty="0"/>
          </a:p>
          <a:p>
            <a:pPr lvl="0"/>
            <a:r>
              <a:rPr lang="en-US" dirty="0"/>
              <a:t>Leadership Tutoring		</a:t>
            </a:r>
            <a:r>
              <a:rPr lang="en-US" dirty="0" smtClean="0"/>
              <a:t>3</a:t>
            </a:r>
            <a:r>
              <a:rPr lang="en-US" dirty="0"/>
              <a:t>:15-5:15	Room 161	</a:t>
            </a:r>
            <a:r>
              <a:rPr lang="en-US" dirty="0" smtClean="0"/>
              <a:t>Contact</a:t>
            </a:r>
            <a:r>
              <a:rPr lang="en-US" dirty="0"/>
              <a:t>: Moore</a:t>
            </a:r>
          </a:p>
          <a:p>
            <a:pPr lvl="0"/>
            <a:r>
              <a:rPr lang="en-US" dirty="0"/>
              <a:t>6</a:t>
            </a:r>
            <a:r>
              <a:rPr lang="en-US" baseline="30000" dirty="0"/>
              <a:t>th</a:t>
            </a:r>
            <a:r>
              <a:rPr lang="en-US" dirty="0"/>
              <a:t> Grade History			3:15 -5:15	Room 204	</a:t>
            </a:r>
            <a:r>
              <a:rPr lang="en-US" dirty="0" smtClean="0"/>
              <a:t>Contact</a:t>
            </a:r>
            <a:r>
              <a:rPr lang="en-US" dirty="0"/>
              <a:t>: Mac</a:t>
            </a:r>
          </a:p>
          <a:p>
            <a:pPr lvl="0"/>
            <a:r>
              <a:rPr lang="en-US" dirty="0"/>
              <a:t>Math </a:t>
            </a:r>
            <a:r>
              <a:rPr lang="en-US" dirty="0" smtClean="0"/>
              <a:t>Tutoring</a:t>
            </a:r>
            <a:r>
              <a:rPr lang="en-US" dirty="0"/>
              <a:t>		</a:t>
            </a:r>
            <a:r>
              <a:rPr lang="en-US" dirty="0" smtClean="0"/>
              <a:t>	3</a:t>
            </a:r>
            <a:r>
              <a:rPr lang="en-US" dirty="0"/>
              <a:t>:15-5:15	</a:t>
            </a:r>
            <a:r>
              <a:rPr lang="en-US" dirty="0" smtClean="0"/>
              <a:t>Room 135        Contact</a:t>
            </a:r>
            <a:r>
              <a:rPr lang="en-US" dirty="0"/>
              <a:t>: </a:t>
            </a:r>
            <a:r>
              <a:rPr lang="en-US" dirty="0" smtClean="0"/>
              <a:t>Ms. Best</a:t>
            </a:r>
          </a:p>
          <a:p>
            <a:pPr lvl="0"/>
            <a:endParaRPr lang="en-US" dirty="0"/>
          </a:p>
          <a:p>
            <a:r>
              <a:rPr lang="en-US" b="1" u="sng" dirty="0" smtClean="0"/>
              <a:t>WEDNESDAY</a:t>
            </a:r>
            <a:endParaRPr lang="en-US" dirty="0"/>
          </a:p>
          <a:p>
            <a:pPr lvl="0"/>
            <a:r>
              <a:rPr lang="en-US" dirty="0"/>
              <a:t>6</a:t>
            </a:r>
            <a:r>
              <a:rPr lang="en-US" baseline="30000" dirty="0"/>
              <a:t>th</a:t>
            </a:r>
            <a:r>
              <a:rPr lang="en-US" dirty="0"/>
              <a:t> Grade History			3:15 -5:15	Room 204	</a:t>
            </a:r>
            <a:r>
              <a:rPr lang="en-US" dirty="0" smtClean="0"/>
              <a:t>Contact</a:t>
            </a:r>
            <a:r>
              <a:rPr lang="en-US" dirty="0"/>
              <a:t>: Mac</a:t>
            </a:r>
          </a:p>
          <a:p>
            <a:pPr lvl="0"/>
            <a:r>
              <a:rPr lang="en-US" dirty="0" smtClean="0"/>
              <a:t>6</a:t>
            </a:r>
            <a:r>
              <a:rPr lang="en-US" baseline="30000" dirty="0" smtClean="0"/>
              <a:t>th</a:t>
            </a:r>
            <a:r>
              <a:rPr lang="en-US" dirty="0" smtClean="0"/>
              <a:t> Grade </a:t>
            </a:r>
            <a:r>
              <a:rPr lang="en-US" dirty="0"/>
              <a:t>Tutoring 		</a:t>
            </a:r>
            <a:r>
              <a:rPr lang="en-US" dirty="0" smtClean="0"/>
              <a:t>3</a:t>
            </a:r>
            <a:r>
              <a:rPr lang="en-US" dirty="0"/>
              <a:t>:15-5:15	Room 226	</a:t>
            </a:r>
            <a:r>
              <a:rPr lang="en-US" dirty="0" smtClean="0"/>
              <a:t>Contact</a:t>
            </a:r>
            <a:r>
              <a:rPr lang="en-US" dirty="0"/>
              <a:t>: </a:t>
            </a:r>
            <a:r>
              <a:rPr lang="en-US" dirty="0" smtClean="0"/>
              <a:t>Sampah</a:t>
            </a:r>
          </a:p>
          <a:p>
            <a:pPr lvl="0"/>
            <a:endParaRPr lang="en-US" dirty="0"/>
          </a:p>
          <a:p>
            <a:r>
              <a:rPr lang="en-US" b="1" u="sng" dirty="0"/>
              <a:t>THURSDAY</a:t>
            </a:r>
            <a:endParaRPr lang="en-US" dirty="0"/>
          </a:p>
          <a:p>
            <a:pPr lvl="0"/>
            <a:r>
              <a:rPr lang="en-US" dirty="0"/>
              <a:t>Math Study Groups		</a:t>
            </a:r>
            <a:r>
              <a:rPr lang="en-US" dirty="0" smtClean="0"/>
              <a:t>3</a:t>
            </a:r>
            <a:r>
              <a:rPr lang="en-US" dirty="0"/>
              <a:t>:15-5:15	</a:t>
            </a:r>
            <a:r>
              <a:rPr lang="en-US" dirty="0" smtClean="0"/>
              <a:t>Room 135</a:t>
            </a:r>
            <a:r>
              <a:rPr lang="en-US" dirty="0"/>
              <a:t>	Contact: </a:t>
            </a:r>
            <a:r>
              <a:rPr lang="en-US" dirty="0" smtClean="0"/>
              <a:t>Munoz</a:t>
            </a:r>
            <a:endParaRPr lang="en-US" dirty="0"/>
          </a:p>
          <a:p>
            <a:r>
              <a:rPr lang="en-US" dirty="0"/>
              <a:t>6</a:t>
            </a:r>
            <a:r>
              <a:rPr lang="en-US" baseline="30000" dirty="0"/>
              <a:t>th</a:t>
            </a:r>
            <a:r>
              <a:rPr lang="en-US" dirty="0"/>
              <a:t> Grade Tutoring 		3:15-5:15	Room </a:t>
            </a:r>
            <a:r>
              <a:rPr lang="en-US" dirty="0" smtClean="0"/>
              <a:t>125</a:t>
            </a:r>
            <a:r>
              <a:rPr lang="en-US" dirty="0"/>
              <a:t>	Contact: </a:t>
            </a:r>
            <a:r>
              <a:rPr lang="en-US" dirty="0" smtClean="0"/>
              <a:t>Ikuma</a:t>
            </a:r>
            <a:endParaRPr lang="en-US" dirty="0"/>
          </a:p>
          <a:p>
            <a:pPr lvl="0"/>
            <a:endParaRPr lang="en-US" dirty="0" smtClean="0"/>
          </a:p>
          <a:p>
            <a:pPr lvl="0"/>
            <a:endParaRPr lang="en-US" dirty="0"/>
          </a:p>
          <a:p>
            <a:endParaRPr lang="en-US" dirty="0"/>
          </a:p>
          <a:p>
            <a:pPr lvl="0"/>
            <a:endParaRPr lang="en-US" dirty="0"/>
          </a:p>
          <a:p>
            <a:endParaRPr lang="en-US" b="1" u="sng" dirty="0" smtClean="0"/>
          </a:p>
          <a:p>
            <a:endParaRPr lang="en-US" b="1" u="sng" dirty="0"/>
          </a:p>
          <a:p>
            <a:endParaRPr lang="en-US" dirty="0"/>
          </a:p>
          <a:p>
            <a:endParaRPr lang="en-US" dirty="0"/>
          </a:p>
        </p:txBody>
      </p:sp>
      <p:pic>
        <p:nvPicPr>
          <p:cNvPr id="10" name="Picture 9"/>
          <p:cNvPicPr>
            <a:picLocks noChangeAspect="1"/>
          </p:cNvPicPr>
          <p:nvPr/>
        </p:nvPicPr>
        <p:blipFill>
          <a:blip r:embed="rId2"/>
          <a:stretch>
            <a:fillRect/>
          </a:stretch>
        </p:blipFill>
        <p:spPr>
          <a:xfrm>
            <a:off x="2708275" y="4305738"/>
            <a:ext cx="3505200" cy="2324100"/>
          </a:xfrm>
          <a:prstGeom prst="rect">
            <a:avLst/>
          </a:prstGeom>
        </p:spPr>
      </p:pic>
    </p:spTree>
    <p:extLst>
      <p:ext uri="{BB962C8B-B14F-4D97-AF65-F5344CB8AC3E}">
        <p14:creationId xmlns:p14="http://schemas.microsoft.com/office/powerpoint/2010/main" val="248374077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17501" y="365760"/>
            <a:ext cx="8350250" cy="6035040"/>
          </a:xfrm>
        </p:spPr>
        <p:txBody>
          <a:bodyPr>
            <a:normAutofit fontScale="25000" lnSpcReduction="20000"/>
          </a:bodyPr>
          <a:lstStyle/>
          <a:p>
            <a:pPr marL="0" indent="0">
              <a:buNone/>
            </a:pPr>
            <a:r>
              <a:rPr lang="en-US" b="1" dirty="0"/>
              <a:t> </a:t>
            </a:r>
            <a:endParaRPr lang="en-US" dirty="0"/>
          </a:p>
          <a:p>
            <a:pPr marL="0" indent="0" algn="ctr">
              <a:buNone/>
            </a:pPr>
            <a:r>
              <a:rPr lang="en-US" sz="8000" b="1" u="sng" dirty="0" smtClean="0"/>
              <a:t>2016-2017 After School Academic Interventions </a:t>
            </a:r>
            <a:endParaRPr lang="en-US" sz="8000" dirty="0"/>
          </a:p>
          <a:p>
            <a:pPr marL="0" indent="0" algn="ctr">
              <a:buNone/>
            </a:pPr>
            <a:r>
              <a:rPr lang="en-US" b="1" dirty="0"/>
              <a:t> </a:t>
            </a:r>
            <a:endParaRPr lang="en-US" dirty="0"/>
          </a:p>
          <a:p>
            <a:pPr marL="0" indent="0">
              <a:buNone/>
            </a:pPr>
            <a:r>
              <a:rPr lang="en-US" sz="5600" b="1" u="sng" dirty="0"/>
              <a:t>MONDAY</a:t>
            </a:r>
            <a:endParaRPr lang="en-US" sz="5600" dirty="0"/>
          </a:p>
          <a:p>
            <a:pPr lvl="0"/>
            <a:r>
              <a:rPr lang="en-US" sz="5600" dirty="0"/>
              <a:t>Leadership Tutoring		</a:t>
            </a:r>
            <a:r>
              <a:rPr lang="en-US" sz="5600" dirty="0" smtClean="0"/>
              <a:t>	3</a:t>
            </a:r>
            <a:r>
              <a:rPr lang="en-US" sz="5600" dirty="0"/>
              <a:t>:15-5:15	Room </a:t>
            </a:r>
            <a:r>
              <a:rPr lang="en-US" sz="5600" dirty="0" smtClean="0"/>
              <a:t>161</a:t>
            </a:r>
            <a:r>
              <a:rPr lang="en-US" sz="5600" dirty="0"/>
              <a:t>		Contact: </a:t>
            </a:r>
            <a:r>
              <a:rPr lang="en-US" sz="5600" dirty="0" smtClean="0"/>
              <a:t>Moore</a:t>
            </a:r>
            <a:endParaRPr lang="en-US" sz="5600" dirty="0"/>
          </a:p>
          <a:p>
            <a:pPr lvl="0"/>
            <a:r>
              <a:rPr lang="en-US" sz="5600" dirty="0"/>
              <a:t>6</a:t>
            </a:r>
            <a:r>
              <a:rPr lang="en-US" sz="5600" baseline="30000" dirty="0"/>
              <a:t>th</a:t>
            </a:r>
            <a:r>
              <a:rPr lang="en-US" sz="5600" dirty="0"/>
              <a:t> Grade History		</a:t>
            </a:r>
            <a:r>
              <a:rPr lang="en-US" sz="5600" dirty="0" smtClean="0"/>
              <a:t>	3</a:t>
            </a:r>
            <a:r>
              <a:rPr lang="en-US" sz="5600" dirty="0"/>
              <a:t>:15 -5:15	Room 204		Contact: Mac</a:t>
            </a:r>
          </a:p>
          <a:p>
            <a:pPr lvl="0"/>
            <a:r>
              <a:rPr lang="en-US" sz="5600" dirty="0"/>
              <a:t>Math Study Groups		</a:t>
            </a:r>
            <a:r>
              <a:rPr lang="en-US" sz="5600" dirty="0" smtClean="0"/>
              <a:t>	3</a:t>
            </a:r>
            <a:r>
              <a:rPr lang="en-US" sz="5600" dirty="0"/>
              <a:t>:15-5:15	Blue Bldg. 1</a:t>
            </a:r>
            <a:r>
              <a:rPr lang="en-US" sz="5600" baseline="30000" dirty="0"/>
              <a:t>st</a:t>
            </a:r>
            <a:r>
              <a:rPr lang="en-US" sz="5600" dirty="0"/>
              <a:t> Fl.	Contact: teacher</a:t>
            </a:r>
          </a:p>
          <a:p>
            <a:pPr lvl="0"/>
            <a:r>
              <a:rPr lang="en-US" sz="5600" dirty="0"/>
              <a:t>World History Study Group	3:15-5:15	Library		</a:t>
            </a:r>
            <a:r>
              <a:rPr lang="en-US" sz="5600" dirty="0" smtClean="0"/>
              <a:t>Contact</a:t>
            </a:r>
            <a:r>
              <a:rPr lang="en-US" sz="5600" dirty="0"/>
              <a:t>: Horton</a:t>
            </a:r>
          </a:p>
          <a:p>
            <a:pPr lvl="0"/>
            <a:r>
              <a:rPr lang="en-US" sz="5600" dirty="0"/>
              <a:t>8</a:t>
            </a:r>
            <a:r>
              <a:rPr lang="en-US" sz="5600" baseline="30000" dirty="0"/>
              <a:t>th</a:t>
            </a:r>
            <a:r>
              <a:rPr lang="en-US" sz="5600" dirty="0"/>
              <a:t> Gr. U.S. History Tutoring	3:15-5:15	Room 126		Contact: </a:t>
            </a:r>
            <a:r>
              <a:rPr lang="en-US" sz="5600" dirty="0" err="1"/>
              <a:t>Davidiuk</a:t>
            </a:r>
            <a:endParaRPr lang="en-US" sz="5600" dirty="0"/>
          </a:p>
          <a:p>
            <a:pPr lvl="0"/>
            <a:r>
              <a:rPr lang="en-US" sz="5600" dirty="0"/>
              <a:t>HS English Credit Recovery  	3:15-5:15	Room 123		Contact: </a:t>
            </a:r>
            <a:r>
              <a:rPr lang="en-US" sz="5600" dirty="0" err="1"/>
              <a:t>Topkis</a:t>
            </a:r>
            <a:endParaRPr lang="en-US" sz="5600" dirty="0"/>
          </a:p>
          <a:p>
            <a:r>
              <a:rPr lang="en-US" sz="5600" dirty="0"/>
              <a:t>(Enrolled students only)</a:t>
            </a:r>
          </a:p>
          <a:p>
            <a:pPr marL="0" indent="0">
              <a:buNone/>
            </a:pPr>
            <a:endParaRPr lang="en-US" sz="5600" dirty="0"/>
          </a:p>
          <a:p>
            <a:pPr marL="0" indent="0">
              <a:buNone/>
            </a:pPr>
            <a:r>
              <a:rPr lang="en-US" sz="5600" b="1" u="sng" dirty="0"/>
              <a:t>WEDNESDAY</a:t>
            </a:r>
            <a:endParaRPr lang="en-US" sz="5600" dirty="0"/>
          </a:p>
          <a:p>
            <a:pPr lvl="0"/>
            <a:r>
              <a:rPr lang="en-US" sz="5600" dirty="0"/>
              <a:t>Science Study Groups		3:15-5:15	Blue Bldg. 2</a:t>
            </a:r>
            <a:r>
              <a:rPr lang="en-US" sz="5600" baseline="30000" dirty="0"/>
              <a:t>nd</a:t>
            </a:r>
            <a:r>
              <a:rPr lang="en-US" sz="5600" dirty="0"/>
              <a:t> Fl.	Contact: teacher</a:t>
            </a:r>
          </a:p>
          <a:p>
            <a:pPr lvl="0"/>
            <a:r>
              <a:rPr lang="en-US" sz="5600" dirty="0"/>
              <a:t>6</a:t>
            </a:r>
            <a:r>
              <a:rPr lang="en-US" sz="5600" baseline="30000" dirty="0"/>
              <a:t>th</a:t>
            </a:r>
            <a:r>
              <a:rPr lang="en-US" sz="5600" dirty="0"/>
              <a:t> Grade History		</a:t>
            </a:r>
            <a:r>
              <a:rPr lang="en-US" sz="5600" dirty="0" smtClean="0"/>
              <a:t>	3</a:t>
            </a:r>
            <a:r>
              <a:rPr lang="en-US" sz="5600" dirty="0"/>
              <a:t>:15 -5:15	Room 204	</a:t>
            </a:r>
            <a:r>
              <a:rPr lang="en-US" sz="5600" dirty="0" smtClean="0"/>
              <a:t>             Contact</a:t>
            </a:r>
            <a:r>
              <a:rPr lang="en-US" sz="5600" dirty="0"/>
              <a:t>: Mac</a:t>
            </a:r>
          </a:p>
          <a:p>
            <a:pPr lvl="0"/>
            <a:r>
              <a:rPr lang="en-US" sz="5600" dirty="0"/>
              <a:t>World History Study Group	3:15-5:15	Library		</a:t>
            </a:r>
            <a:r>
              <a:rPr lang="en-US" sz="5600" dirty="0" smtClean="0"/>
              <a:t>Contact</a:t>
            </a:r>
            <a:r>
              <a:rPr lang="en-US" sz="5600" dirty="0"/>
              <a:t>: Horton</a:t>
            </a:r>
          </a:p>
          <a:p>
            <a:pPr lvl="0"/>
            <a:r>
              <a:rPr lang="en-US" sz="5600" dirty="0"/>
              <a:t>HS English Credit Recovery 	 3:15-5:15	Room 123		Contact: </a:t>
            </a:r>
            <a:r>
              <a:rPr lang="en-US" sz="5600" dirty="0" err="1"/>
              <a:t>Topkis</a:t>
            </a:r>
            <a:endParaRPr lang="en-US" sz="5600" dirty="0"/>
          </a:p>
          <a:p>
            <a:r>
              <a:rPr lang="en-US" sz="5600" dirty="0"/>
              <a:t>(Enrolled students only)</a:t>
            </a:r>
          </a:p>
          <a:p>
            <a:pPr lvl="0"/>
            <a:r>
              <a:rPr lang="en-US" sz="5600" dirty="0"/>
              <a:t>NHS Tutoring			</a:t>
            </a:r>
            <a:r>
              <a:rPr lang="en-US" sz="5600" dirty="0" smtClean="0"/>
              <a:t>	3</a:t>
            </a:r>
            <a:r>
              <a:rPr lang="en-US" sz="5600" dirty="0"/>
              <a:t>:15-5:15	Room 229		Contact: Reddick</a:t>
            </a:r>
          </a:p>
          <a:p>
            <a:pPr lvl="0"/>
            <a:r>
              <a:rPr lang="en-US" sz="5600" dirty="0"/>
              <a:t>6th Grade Tutoring 		</a:t>
            </a:r>
            <a:r>
              <a:rPr lang="en-US" sz="5600" dirty="0" smtClean="0"/>
              <a:t>	3</a:t>
            </a:r>
            <a:r>
              <a:rPr lang="en-US" sz="5600" dirty="0"/>
              <a:t>:15-5:15	Room 226		Contact: Sampah-Stewart</a:t>
            </a:r>
          </a:p>
          <a:p>
            <a:r>
              <a:rPr lang="en-US" sz="5600" dirty="0"/>
              <a:t>(Homework Help all subjects)</a:t>
            </a:r>
          </a:p>
          <a:p>
            <a:pPr marL="0" indent="0">
              <a:buNone/>
            </a:pPr>
            <a:r>
              <a:rPr lang="en-US" sz="5600" dirty="0"/>
              <a:t> </a:t>
            </a:r>
          </a:p>
          <a:p>
            <a:pPr marL="0" indent="0">
              <a:buNone/>
            </a:pPr>
            <a:r>
              <a:rPr lang="en-US" sz="5600" b="1" u="sng" dirty="0"/>
              <a:t>THURSDAY</a:t>
            </a:r>
            <a:endParaRPr lang="en-US" sz="5600" dirty="0"/>
          </a:p>
          <a:p>
            <a:pPr lvl="0"/>
            <a:r>
              <a:rPr lang="en-US" sz="5600" dirty="0"/>
              <a:t>Math Study Groups		</a:t>
            </a:r>
            <a:r>
              <a:rPr lang="en-US" sz="5600" dirty="0" smtClean="0"/>
              <a:t>  	3</a:t>
            </a:r>
            <a:r>
              <a:rPr lang="en-US" sz="5600" dirty="0"/>
              <a:t>:15-5:15	Blue Bldg. 1</a:t>
            </a:r>
            <a:r>
              <a:rPr lang="en-US" sz="5600" baseline="30000" dirty="0"/>
              <a:t>st</a:t>
            </a:r>
            <a:r>
              <a:rPr lang="en-US" sz="5600" dirty="0"/>
              <a:t> Fl.	Contact: teacher</a:t>
            </a:r>
          </a:p>
          <a:p>
            <a:pPr lvl="0"/>
            <a:r>
              <a:rPr lang="en-US" sz="5600" dirty="0"/>
              <a:t>World History Study Group	3:15-5:15	Library		</a:t>
            </a:r>
            <a:r>
              <a:rPr lang="en-US" sz="5600" dirty="0" smtClean="0"/>
              <a:t>Contact</a:t>
            </a:r>
            <a:r>
              <a:rPr lang="en-US" sz="5600" dirty="0"/>
              <a:t>: Horton</a:t>
            </a:r>
          </a:p>
          <a:p>
            <a:pPr lvl="0"/>
            <a:r>
              <a:rPr lang="en-US" sz="5600" dirty="0"/>
              <a:t>Foreign Language Tutoring	3:15-4:15	Teacher’s room	Contact: teacher</a:t>
            </a:r>
          </a:p>
          <a:p>
            <a:pPr lvl="0"/>
            <a:r>
              <a:rPr lang="en-US" sz="5600" dirty="0"/>
              <a:t>English </a:t>
            </a:r>
            <a:r>
              <a:rPr lang="en-US" sz="5600" dirty="0" smtClean="0"/>
              <a:t>Learner </a:t>
            </a:r>
            <a:r>
              <a:rPr lang="en-US" sz="5600" dirty="0"/>
              <a:t>(E.L.)		</a:t>
            </a:r>
            <a:r>
              <a:rPr lang="en-US" sz="5600" dirty="0" smtClean="0"/>
              <a:t>3</a:t>
            </a:r>
            <a:r>
              <a:rPr lang="en-US" sz="5600" dirty="0"/>
              <a:t>:15-4:15	Room 122		Contact: Lancaster</a:t>
            </a:r>
          </a:p>
          <a:p>
            <a:r>
              <a:rPr lang="en-US" sz="5600" dirty="0"/>
              <a:t>(Need based ELA tutoring)						</a:t>
            </a:r>
            <a:r>
              <a:rPr lang="en-US" sz="5600" dirty="0" smtClean="0"/>
              <a:t>	JXL4414</a:t>
            </a:r>
            <a:r>
              <a:rPr lang="en-US" sz="5600" dirty="0"/>
              <a:t>@lausd.net </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2373626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a:cs typeface="Arial"/>
              </a:rPr>
              <a:t>Classes</a:t>
            </a:r>
            <a:endParaRPr lang="en-US" dirty="0">
              <a:latin typeface="Arial"/>
              <a:cs typeface="Arial"/>
            </a:endParaRPr>
          </a:p>
        </p:txBody>
      </p:sp>
      <p:sp>
        <p:nvSpPr>
          <p:cNvPr id="3" name="Content Placeholder 2"/>
          <p:cNvSpPr>
            <a:spLocks noGrp="1"/>
          </p:cNvSpPr>
          <p:nvPr>
            <p:ph sz="quarter" idx="13"/>
          </p:nvPr>
        </p:nvSpPr>
        <p:spPr>
          <a:xfrm>
            <a:off x="841248" y="1699846"/>
            <a:ext cx="3657600" cy="4289474"/>
          </a:xfrm>
        </p:spPr>
        <p:txBody>
          <a:bodyPr>
            <a:normAutofit fontScale="70000" lnSpcReduction="20000"/>
          </a:bodyPr>
          <a:lstStyle/>
          <a:p>
            <a:pPr>
              <a:lnSpc>
                <a:spcPct val="110000"/>
              </a:lnSpc>
              <a:defRPr/>
            </a:pPr>
            <a:r>
              <a:rPr lang="en-US" sz="2800" dirty="0" smtClean="0">
                <a:latin typeface="Arial"/>
                <a:cs typeface="Arial"/>
              </a:rPr>
              <a:t>Sixth graders take seven  classes. </a:t>
            </a:r>
          </a:p>
          <a:p>
            <a:pPr>
              <a:lnSpc>
                <a:spcPct val="110000"/>
              </a:lnSpc>
              <a:defRPr/>
            </a:pPr>
            <a:r>
              <a:rPr lang="en-US" sz="2800" dirty="0" smtClean="0">
                <a:latin typeface="Arial"/>
                <a:cs typeface="Arial"/>
              </a:rPr>
              <a:t>Math, Science, History, English, P.E., </a:t>
            </a:r>
            <a:r>
              <a:rPr lang="en-US" sz="2800" dirty="0">
                <a:latin typeface="Arial"/>
                <a:cs typeface="Arial"/>
              </a:rPr>
              <a:t>Academic Literacy and one </a:t>
            </a:r>
            <a:r>
              <a:rPr lang="en-US" sz="2800" dirty="0" smtClean="0">
                <a:latin typeface="Arial"/>
                <a:cs typeface="Arial"/>
              </a:rPr>
              <a:t>elective</a:t>
            </a:r>
            <a:endParaRPr lang="en-US" sz="2800" dirty="0">
              <a:latin typeface="Arial"/>
              <a:cs typeface="Arial"/>
            </a:endParaRPr>
          </a:p>
          <a:p>
            <a:pPr>
              <a:lnSpc>
                <a:spcPct val="110000"/>
              </a:lnSpc>
              <a:defRPr/>
            </a:pPr>
            <a:r>
              <a:rPr lang="en-US" sz="2800" dirty="0">
                <a:latin typeface="Arial"/>
                <a:cs typeface="Arial"/>
              </a:rPr>
              <a:t>Seventh Graders </a:t>
            </a:r>
            <a:r>
              <a:rPr lang="en-US" sz="2800" dirty="0">
                <a:solidFill>
                  <a:srgbClr val="000000"/>
                </a:solidFill>
                <a:latin typeface="Arial"/>
                <a:cs typeface="Arial"/>
              </a:rPr>
              <a:t>will get to </a:t>
            </a:r>
            <a:r>
              <a:rPr lang="en-US" sz="2800" dirty="0">
                <a:latin typeface="Arial"/>
                <a:cs typeface="Arial"/>
              </a:rPr>
              <a:t>take two electives</a:t>
            </a:r>
          </a:p>
          <a:p>
            <a:pPr>
              <a:lnSpc>
                <a:spcPct val="110000"/>
              </a:lnSpc>
              <a:defRPr/>
            </a:pPr>
            <a:r>
              <a:rPr lang="en-US" sz="2800" dirty="0">
                <a:latin typeface="Arial"/>
                <a:cs typeface="Arial"/>
              </a:rPr>
              <a:t>Eighth Graders </a:t>
            </a:r>
            <a:r>
              <a:rPr lang="en-US" sz="2800" dirty="0">
                <a:solidFill>
                  <a:srgbClr val="000000"/>
                </a:solidFill>
                <a:latin typeface="Arial"/>
                <a:cs typeface="Arial"/>
              </a:rPr>
              <a:t>will get to take two electives</a:t>
            </a:r>
          </a:p>
          <a:p>
            <a:pPr>
              <a:lnSpc>
                <a:spcPct val="110000"/>
              </a:lnSpc>
              <a:defRPr/>
            </a:pPr>
            <a:r>
              <a:rPr lang="en-US" sz="2800" dirty="0">
                <a:latin typeface="Arial"/>
                <a:cs typeface="Arial"/>
              </a:rPr>
              <a:t>Electives are tentative. </a:t>
            </a:r>
          </a:p>
          <a:p>
            <a:pPr lvl="1">
              <a:lnSpc>
                <a:spcPct val="110000"/>
              </a:lnSpc>
              <a:defRPr/>
            </a:pPr>
            <a:r>
              <a:rPr lang="en-US" sz="2400" dirty="0">
                <a:latin typeface="Arial"/>
                <a:cs typeface="Arial"/>
              </a:rPr>
              <a:t>Some may change due to staffing or student interest.</a:t>
            </a:r>
          </a:p>
          <a:p>
            <a:pPr lvl="1">
              <a:lnSpc>
                <a:spcPct val="110000"/>
              </a:lnSpc>
              <a:defRPr/>
            </a:pPr>
            <a:r>
              <a:rPr lang="en-US" sz="2400" dirty="0">
                <a:latin typeface="Arial"/>
                <a:cs typeface="Arial"/>
              </a:rPr>
              <a:t>You </a:t>
            </a:r>
            <a:r>
              <a:rPr lang="en-US" sz="2400" dirty="0" smtClean="0">
                <a:latin typeface="Arial"/>
                <a:cs typeface="Arial"/>
              </a:rPr>
              <a:t>don’t </a:t>
            </a:r>
            <a:r>
              <a:rPr lang="en-US" sz="2400" dirty="0">
                <a:latin typeface="Arial"/>
                <a:cs typeface="Arial"/>
              </a:rPr>
              <a:t>always get your first choice</a:t>
            </a:r>
          </a:p>
          <a:p>
            <a:endParaRPr lang="en-US" dirty="0"/>
          </a:p>
        </p:txBody>
      </p:sp>
      <p:pic>
        <p:nvPicPr>
          <p:cNvPr id="5" name="Content Placeholder 4"/>
          <p:cNvPicPr>
            <a:picLocks noGrp="1" noChangeAspect="1"/>
          </p:cNvPicPr>
          <p:nvPr>
            <p:ph sz="quarter" idx="14"/>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708524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Arial"/>
                <a:cs typeface="Arial"/>
              </a:rPr>
              <a:t>LACES Website and </a:t>
            </a:r>
            <a:r>
              <a:rPr lang="en-US" dirty="0" err="1" smtClean="0">
                <a:latin typeface="Arial"/>
                <a:cs typeface="Arial"/>
              </a:rPr>
              <a:t>Schoology</a:t>
            </a:r>
            <a:endParaRPr lang="en-US" dirty="0">
              <a:latin typeface="Arial"/>
              <a:cs typeface="Arial"/>
            </a:endParaRPr>
          </a:p>
        </p:txBody>
      </p:sp>
      <p:sp>
        <p:nvSpPr>
          <p:cNvPr id="6" name="Content Placeholder 5"/>
          <p:cNvSpPr>
            <a:spLocks noGrp="1"/>
          </p:cNvSpPr>
          <p:nvPr>
            <p:ph idx="1"/>
          </p:nvPr>
        </p:nvSpPr>
        <p:spPr>
          <a:xfrm>
            <a:off x="379703" y="2038387"/>
            <a:ext cx="8392775" cy="4456253"/>
          </a:xfrm>
          <a:solidFill>
            <a:schemeClr val="bg1"/>
          </a:solidFill>
        </p:spPr>
        <p:txBody>
          <a:bodyPr>
            <a:normAutofit fontScale="92500" lnSpcReduction="10000"/>
          </a:bodyPr>
          <a:lstStyle/>
          <a:p>
            <a:pPr marL="0" indent="0">
              <a:buNone/>
            </a:pPr>
            <a:r>
              <a:rPr lang="en-US" sz="3600" dirty="0" smtClean="0">
                <a:latin typeface="Arial"/>
                <a:cs typeface="Arial"/>
              </a:rPr>
              <a:t>Great places to visit for lots of important information:</a:t>
            </a:r>
            <a:endParaRPr lang="en-US" sz="3600" dirty="0">
              <a:latin typeface="Arial"/>
              <a:cs typeface="Arial"/>
            </a:endParaRPr>
          </a:p>
          <a:p>
            <a:pPr marL="0" indent="0">
              <a:buNone/>
            </a:pPr>
            <a:endParaRPr lang="en-US" sz="3600" dirty="0">
              <a:latin typeface="Arial"/>
              <a:cs typeface="Arial"/>
            </a:endParaRPr>
          </a:p>
          <a:p>
            <a:r>
              <a:rPr lang="en-US" sz="3600" u="sng" dirty="0" smtClean="0">
                <a:latin typeface="Arial"/>
                <a:cs typeface="Arial"/>
              </a:rPr>
              <a:t>www.lacesmagnetschool.org</a:t>
            </a:r>
            <a:endParaRPr lang="en-US" sz="3600" u="sng" dirty="0">
              <a:latin typeface="Arial"/>
              <a:cs typeface="Arial"/>
            </a:endParaRPr>
          </a:p>
          <a:p>
            <a:pPr marL="0" indent="0">
              <a:buNone/>
            </a:pPr>
            <a:endParaRPr lang="en-US" sz="3600" dirty="0" smtClean="0">
              <a:latin typeface="Arial"/>
              <a:cs typeface="Arial"/>
            </a:endParaRPr>
          </a:p>
          <a:p>
            <a:r>
              <a:rPr lang="en-US" sz="3600" u="sng" dirty="0" smtClean="0">
                <a:solidFill>
                  <a:schemeClr val="tx1"/>
                </a:solidFill>
                <a:latin typeface="Arial"/>
                <a:cs typeface="Arial"/>
              </a:rPr>
              <a:t>www.schoology.com</a:t>
            </a:r>
          </a:p>
          <a:p>
            <a:pPr marL="0" indent="0">
              <a:buNone/>
            </a:pPr>
            <a:endParaRPr lang="en-US" sz="3600" dirty="0" smtClean="0">
              <a:latin typeface="Arial"/>
              <a:cs typeface="Arial"/>
            </a:endParaRPr>
          </a:p>
          <a:p>
            <a:r>
              <a:rPr lang="en-US" sz="3600" u="sng" dirty="0" err="1" smtClean="0">
                <a:latin typeface="Arial"/>
                <a:cs typeface="Arial"/>
              </a:rPr>
              <a:t>passport.lausd.net</a:t>
            </a:r>
            <a:endParaRPr lang="en-US" sz="3600" u="sng" dirty="0" smtClean="0">
              <a:latin typeface="Arial"/>
              <a:cs typeface="Arial"/>
            </a:endParaRPr>
          </a:p>
          <a:p>
            <a:endParaRPr lang="en-US" sz="3600" u="sng" dirty="0" smtClean="0">
              <a:latin typeface="Arial"/>
              <a:cs typeface="Arial"/>
            </a:endParaRPr>
          </a:p>
          <a:p>
            <a:pPr marL="0" indent="0">
              <a:buNone/>
            </a:pPr>
            <a:endParaRPr lang="en-US" sz="3600" u="sng" dirty="0" smtClean="0">
              <a:latin typeface="Arial"/>
              <a:cs typeface="Arial"/>
            </a:endParaRPr>
          </a:p>
          <a:p>
            <a:endParaRPr lang="en-US" sz="3600" dirty="0" smtClean="0">
              <a:latin typeface="Arial"/>
              <a:cs typeface="Arial"/>
            </a:endParaRPr>
          </a:p>
          <a:p>
            <a:endParaRPr lang="en-US" sz="3600" dirty="0">
              <a:latin typeface="Arial"/>
              <a:cs typeface="Arial"/>
            </a:endParaRPr>
          </a:p>
          <a:p>
            <a:endParaRPr lang="en-US" sz="3600" dirty="0" smtClean="0">
              <a:latin typeface="Arial"/>
              <a:cs typeface="Arial"/>
            </a:endParaRPr>
          </a:p>
          <a:p>
            <a:endParaRPr lang="en-US" sz="3600" dirty="0" smtClean="0">
              <a:latin typeface="Arial"/>
              <a:cs typeface="Arial"/>
            </a:endParaRPr>
          </a:p>
          <a:p>
            <a:endParaRPr lang="en-US" dirty="0"/>
          </a:p>
          <a:p>
            <a:endParaRPr lang="en-US" dirty="0"/>
          </a:p>
        </p:txBody>
      </p:sp>
    </p:spTree>
    <p:extLst>
      <p:ext uri="{BB962C8B-B14F-4D97-AF65-F5344CB8AC3E}">
        <p14:creationId xmlns:p14="http://schemas.microsoft.com/office/powerpoint/2010/main" val="219032572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1280" y="246063"/>
            <a:ext cx="8041440" cy="928687"/>
          </a:xfrm>
        </p:spPr>
        <p:txBody>
          <a:bodyPr/>
          <a:lstStyle/>
          <a:p>
            <a:r>
              <a:rPr lang="en-US" dirty="0" smtClean="0"/>
              <a:t>FOL Facebook Groups</a:t>
            </a:r>
            <a:endParaRPr lang="en-US" dirty="0"/>
          </a:p>
        </p:txBody>
      </p:sp>
      <p:sp>
        <p:nvSpPr>
          <p:cNvPr id="5" name="Content Placeholder 4"/>
          <p:cNvSpPr>
            <a:spLocks noGrp="1"/>
          </p:cNvSpPr>
          <p:nvPr>
            <p:ph idx="1"/>
          </p:nvPr>
        </p:nvSpPr>
        <p:spPr>
          <a:xfrm>
            <a:off x="663575" y="1174750"/>
            <a:ext cx="8051800" cy="3621205"/>
          </a:xfrm>
        </p:spPr>
        <p:txBody>
          <a:bodyPr>
            <a:normAutofit fontScale="40000" lnSpcReduction="20000"/>
          </a:bodyPr>
          <a:lstStyle/>
          <a:p>
            <a:pPr marL="0" indent="0" algn="ctr">
              <a:buNone/>
            </a:pPr>
            <a:r>
              <a:rPr lang="en-US" sz="4200" dirty="0" smtClean="0"/>
              <a:t>Friends </a:t>
            </a:r>
            <a:r>
              <a:rPr lang="en-US" sz="4200" dirty="0"/>
              <a:t>of LACES LACES2018</a:t>
            </a:r>
          </a:p>
          <a:p>
            <a:pPr algn="ctr"/>
            <a:r>
              <a:rPr lang="en-US" sz="4200" dirty="0"/>
              <a:t>LACES2019</a:t>
            </a:r>
          </a:p>
          <a:p>
            <a:pPr algn="ctr"/>
            <a:r>
              <a:rPr lang="en-US" sz="4200" dirty="0"/>
              <a:t>LACES2020</a:t>
            </a:r>
          </a:p>
          <a:p>
            <a:pPr algn="ctr"/>
            <a:r>
              <a:rPr lang="en-US" sz="4200" dirty="0"/>
              <a:t>LACES2021</a:t>
            </a:r>
          </a:p>
          <a:p>
            <a:pPr algn="ctr"/>
            <a:r>
              <a:rPr lang="en-US" sz="4200" dirty="0"/>
              <a:t>LACES2022</a:t>
            </a:r>
          </a:p>
          <a:p>
            <a:pPr algn="ctr"/>
            <a:r>
              <a:rPr lang="en-US" sz="4200" dirty="0"/>
              <a:t>LACES2023</a:t>
            </a:r>
          </a:p>
          <a:p>
            <a:pPr algn="ctr"/>
            <a:r>
              <a:rPr lang="en-US" sz="4200" dirty="0"/>
              <a:t>LACES2024</a:t>
            </a:r>
          </a:p>
          <a:p>
            <a:pPr marL="0" indent="0">
              <a:buNone/>
            </a:pPr>
            <a:endParaRPr lang="en-US" sz="4200" dirty="0" smtClean="0"/>
          </a:p>
          <a:p>
            <a:pPr marL="0" indent="0">
              <a:buNone/>
            </a:pPr>
            <a:r>
              <a:rPr lang="en-US" sz="4200" dirty="0" smtClean="0"/>
              <a:t>All </a:t>
            </a:r>
            <a:r>
              <a:rPr lang="en-US" sz="4200" dirty="0"/>
              <a:t>are closed groups. Users should search for the group by name, and ask to be added. </a:t>
            </a:r>
          </a:p>
          <a:p>
            <a:pPr marL="0" indent="0">
              <a:buNone/>
            </a:pPr>
            <a:endParaRPr lang="en-US" sz="4200" dirty="0" smtClean="0"/>
          </a:p>
          <a:p>
            <a:pPr marL="0" indent="0">
              <a:buNone/>
            </a:pPr>
            <a:r>
              <a:rPr lang="en-US" sz="4200" dirty="0" smtClean="0"/>
              <a:t>Anyone </a:t>
            </a:r>
            <a:r>
              <a:rPr lang="en-US" sz="4200" dirty="0"/>
              <a:t>may </a:t>
            </a:r>
            <a:r>
              <a:rPr lang="en-US" sz="4200" dirty="0" smtClean="0"/>
              <a:t>contact Holly Cantos at </a:t>
            </a:r>
            <a:r>
              <a:rPr lang="en-US" sz="4200" dirty="0" smtClean="0">
                <a:hlinkClick r:id="rId2"/>
              </a:rPr>
              <a:t>holly.cantos</a:t>
            </a:r>
            <a:r>
              <a:rPr lang="en-US" sz="4200" dirty="0">
                <a:hlinkClick r:id="rId2"/>
              </a:rPr>
              <a:t>@gmail.com</a:t>
            </a:r>
            <a:r>
              <a:rPr lang="en-US" sz="4200" dirty="0"/>
              <a:t> if there are any issues with joining.</a:t>
            </a:r>
          </a:p>
          <a:p>
            <a:pPr marL="0" indent="0">
              <a:buNone/>
            </a:pPr>
            <a:endParaRPr lang="en-US" dirty="0"/>
          </a:p>
          <a:p>
            <a:endParaRPr lang="en-US" dirty="0"/>
          </a:p>
        </p:txBody>
      </p:sp>
      <p:pic>
        <p:nvPicPr>
          <p:cNvPr id="7" name="Picture 6"/>
          <p:cNvPicPr>
            <a:picLocks noChangeAspect="1"/>
          </p:cNvPicPr>
          <p:nvPr/>
        </p:nvPicPr>
        <p:blipFill>
          <a:blip r:embed="rId3"/>
          <a:stretch>
            <a:fillRect/>
          </a:stretch>
        </p:blipFill>
        <p:spPr>
          <a:xfrm>
            <a:off x="2711450" y="4795955"/>
            <a:ext cx="4479925" cy="1576270"/>
          </a:xfrm>
          <a:prstGeom prst="rect">
            <a:avLst/>
          </a:prstGeom>
        </p:spPr>
      </p:pic>
    </p:spTree>
    <p:extLst>
      <p:ext uri="{BB962C8B-B14F-4D97-AF65-F5344CB8AC3E}">
        <p14:creationId xmlns:p14="http://schemas.microsoft.com/office/powerpoint/2010/main" val="8281591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1280" y="239136"/>
            <a:ext cx="8041440" cy="883082"/>
          </a:xfrm>
        </p:spPr>
        <p:txBody>
          <a:bodyPr/>
          <a:lstStyle/>
          <a:p>
            <a:pPr>
              <a:lnSpc>
                <a:spcPct val="70000"/>
              </a:lnSpc>
            </a:pPr>
            <a:r>
              <a:rPr lang="en-US" dirty="0" smtClean="0"/>
              <a:t/>
            </a:r>
            <a:br>
              <a:rPr lang="en-US" dirty="0" smtClean="0"/>
            </a:br>
            <a:r>
              <a:rPr lang="en-US" dirty="0" smtClean="0"/>
              <a:t>Parent Involvement</a:t>
            </a:r>
            <a:br>
              <a:rPr lang="en-US" dirty="0" smtClean="0"/>
            </a:br>
            <a:r>
              <a:rPr lang="en-US" sz="3600" dirty="0" smtClean="0"/>
              <a:t>*see handout</a:t>
            </a:r>
            <a:r>
              <a:rPr lang="en-US" dirty="0" smtClean="0"/>
              <a:t/>
            </a:r>
            <a:br>
              <a:rPr lang="en-US" dirty="0" smtClean="0"/>
            </a:br>
            <a:r>
              <a:rPr lang="en-US" dirty="0" smtClean="0"/>
              <a:t> </a:t>
            </a:r>
            <a:endParaRPr lang="en-US" dirty="0"/>
          </a:p>
        </p:txBody>
      </p:sp>
      <p:sp>
        <p:nvSpPr>
          <p:cNvPr id="6" name="Content Placeholder 5"/>
          <p:cNvSpPr>
            <a:spLocks noGrp="1"/>
          </p:cNvSpPr>
          <p:nvPr>
            <p:ph idx="1"/>
          </p:nvPr>
        </p:nvSpPr>
        <p:spPr>
          <a:xfrm>
            <a:off x="114300" y="1122218"/>
            <a:ext cx="8936182" cy="5642263"/>
          </a:xfrm>
        </p:spPr>
        <p:txBody>
          <a:bodyPr>
            <a:normAutofit fontScale="62500" lnSpcReduction="20000"/>
          </a:bodyPr>
          <a:lstStyle/>
          <a:p>
            <a:r>
              <a:rPr lang="en-US" b="1" dirty="0"/>
              <a:t>Who is FOL?</a:t>
            </a:r>
          </a:p>
          <a:p>
            <a:pPr marL="0" indent="0">
              <a:buNone/>
            </a:pPr>
            <a:r>
              <a:rPr lang="en-US" dirty="0"/>
              <a:t>Friends of LACES is the parent group for LACES. FOL works with Principal </a:t>
            </a:r>
            <a:r>
              <a:rPr lang="en-US" dirty="0" err="1" smtClean="0"/>
              <a:t>Lesure</a:t>
            </a:r>
            <a:r>
              <a:rPr lang="en-US" dirty="0" smtClean="0"/>
              <a:t>, </a:t>
            </a:r>
            <a:r>
              <a:rPr lang="en-US" dirty="0"/>
              <a:t>teachers, staff and fellow parents to support the LACES students.  As a parent at LACES, you are already a member of FOL.  FOL relies on parent </a:t>
            </a:r>
            <a:r>
              <a:rPr lang="en-US" dirty="0" smtClean="0"/>
              <a:t>volunteers </a:t>
            </a:r>
            <a:r>
              <a:rPr lang="en-US" dirty="0"/>
              <a:t>and donations to give LACES all it needs to remain a top performing school. </a:t>
            </a:r>
            <a:r>
              <a:rPr lang="en-US" dirty="0" smtClean="0"/>
              <a:t>Find us on Facebook!  Search Friends of LACES and join our group. </a:t>
            </a:r>
          </a:p>
          <a:p>
            <a:pPr marL="0" indent="0">
              <a:buNone/>
            </a:pPr>
            <a:endParaRPr lang="en-US" b="1" dirty="0"/>
          </a:p>
          <a:p>
            <a:r>
              <a:rPr lang="fr-FR" b="1" dirty="0" err="1"/>
              <a:t>Fundraisers</a:t>
            </a:r>
            <a:r>
              <a:rPr lang="fr-FR" b="1" dirty="0"/>
              <a:t> &amp; </a:t>
            </a:r>
            <a:r>
              <a:rPr lang="fr-FR" b="1" dirty="0" smtClean="0"/>
              <a:t>Donations</a:t>
            </a:r>
            <a:endParaRPr lang="en-US" b="1" dirty="0"/>
          </a:p>
          <a:p>
            <a:pPr marL="0" marR="0" indent="0">
              <a:spcBef>
                <a:spcPts val="0"/>
              </a:spcBef>
              <a:spcAft>
                <a:spcPts val="0"/>
              </a:spcAft>
              <a:buNone/>
              <a:tabLst>
                <a:tab pos="228600" algn="l"/>
                <a:tab pos="800100" algn="l"/>
              </a:tabLst>
            </a:pPr>
            <a:r>
              <a:rPr lang="fr-FR" dirty="0"/>
              <a:t>Parents </a:t>
            </a:r>
            <a:r>
              <a:rPr lang="fr-FR" dirty="0" err="1"/>
              <a:t>donate</a:t>
            </a:r>
            <a:r>
              <a:rPr lang="fr-FR" dirty="0"/>
              <a:t> in </a:t>
            </a:r>
            <a:r>
              <a:rPr lang="en-US" dirty="0"/>
              <a:t>the fall to the Annual Giving Campaign (</a:t>
            </a:r>
            <a:r>
              <a:rPr lang="en-US" i="1" dirty="0"/>
              <a:t>AGC</a:t>
            </a:r>
            <a:r>
              <a:rPr lang="en-US" dirty="0"/>
              <a:t>).    This is the largest fundraiser for FOL.  </a:t>
            </a:r>
            <a:r>
              <a:rPr lang="en-US" i="1" dirty="0"/>
              <a:t>Spring Gala </a:t>
            </a:r>
            <a:r>
              <a:rPr lang="en-US" dirty="0"/>
              <a:t>is in March/April.  Parents are asked to donate items for the drawings/silent auction, attend &amp; bid. </a:t>
            </a:r>
            <a:r>
              <a:rPr lang="de-DE" i="1" dirty="0"/>
              <a:t>LACES</a:t>
            </a:r>
            <a:r>
              <a:rPr lang="en-US" i="1" dirty="0"/>
              <a:t> Big Eat- </a:t>
            </a:r>
            <a:r>
              <a:rPr lang="en-US" dirty="0"/>
              <a:t>Two family dinner nights a year. One night, five restaurants, pick the restaurant closest to home &amp; meet each other while eating dinner.  Proceeds go to FOL.  </a:t>
            </a:r>
            <a:r>
              <a:rPr lang="en-US" i="1" dirty="0"/>
              <a:t>Grade Level Donation</a:t>
            </a:r>
            <a:r>
              <a:rPr lang="en-US" dirty="0"/>
              <a:t>- Each spring parents donate to their Class Account.   That money will help offset some costs of the senior activities, such as prom, senior picnic, security, etc.  Also there is $200 senior dues for the graduation costs in senior yr. </a:t>
            </a:r>
            <a:endParaRPr lang="en-US" dirty="0" smtClean="0"/>
          </a:p>
          <a:p>
            <a:pPr marL="0" marR="0" indent="0">
              <a:spcBef>
                <a:spcPts val="0"/>
              </a:spcBef>
              <a:spcAft>
                <a:spcPts val="0"/>
              </a:spcAft>
              <a:buNone/>
              <a:tabLst>
                <a:tab pos="228600" algn="l"/>
                <a:tab pos="800100" algn="l"/>
              </a:tabLst>
            </a:pPr>
            <a:endParaRPr lang="en-US" dirty="0" smtClean="0"/>
          </a:p>
          <a:p>
            <a:pPr marL="0" marR="0">
              <a:spcBef>
                <a:spcPts val="0"/>
              </a:spcBef>
              <a:spcAft>
                <a:spcPts val="0"/>
              </a:spcAft>
              <a:tabLst>
                <a:tab pos="228600" algn="l"/>
                <a:tab pos="800100" algn="l"/>
              </a:tabLst>
            </a:pPr>
            <a:r>
              <a:rPr lang="en-US" b="1" dirty="0"/>
              <a:t>Reduced &amp; Free </a:t>
            </a:r>
            <a:r>
              <a:rPr lang="en-US" b="1" dirty="0" smtClean="0"/>
              <a:t>Lunch</a:t>
            </a:r>
          </a:p>
          <a:p>
            <a:pPr marL="0" marR="0" indent="0">
              <a:spcBef>
                <a:spcPts val="0"/>
              </a:spcBef>
              <a:spcAft>
                <a:spcPts val="0"/>
              </a:spcAft>
              <a:buNone/>
              <a:tabLst>
                <a:tab pos="228600" algn="l"/>
                <a:tab pos="800100" algn="l"/>
              </a:tabLst>
            </a:pPr>
            <a:r>
              <a:rPr lang="en-US" dirty="0"/>
              <a:t>All families regardless of income should fill out form for reduced &amp; free lunch. If you qualify, your child will receive a free lunch and LACES receives federal funding. </a:t>
            </a:r>
          </a:p>
          <a:p>
            <a:pPr marL="0" marR="0" indent="0">
              <a:spcBef>
                <a:spcPts val="0"/>
              </a:spcBef>
              <a:spcAft>
                <a:spcPts val="0"/>
              </a:spcAft>
              <a:buNone/>
              <a:tabLst>
                <a:tab pos="228600" algn="l"/>
                <a:tab pos="800100" algn="l"/>
              </a:tabLst>
            </a:pPr>
            <a:endParaRPr lang="en-US" dirty="0" smtClean="0"/>
          </a:p>
          <a:p>
            <a:pPr>
              <a:spcBef>
                <a:spcPts val="0"/>
              </a:spcBef>
              <a:tabLst>
                <a:tab pos="228600" algn="l"/>
                <a:tab pos="800100" algn="l"/>
              </a:tabLst>
            </a:pPr>
            <a:r>
              <a:rPr lang="en-US" b="1" dirty="0"/>
              <a:t>MSAM</a:t>
            </a:r>
          </a:p>
          <a:p>
            <a:pPr marL="0" marR="0" indent="0">
              <a:spcBef>
                <a:spcPts val="0"/>
              </a:spcBef>
              <a:spcAft>
                <a:spcPts val="0"/>
              </a:spcAft>
              <a:buNone/>
              <a:tabLst>
                <a:tab pos="228600" algn="l"/>
              </a:tabLst>
            </a:pPr>
            <a:r>
              <a:rPr lang="en-US" dirty="0"/>
              <a:t>Middle School Action Meetings are the first Friday of each month. 6th,7th,8th grade parents meet &amp; discuss ideas and programs for Middle School and beyond. </a:t>
            </a:r>
          </a:p>
          <a:p>
            <a:pPr>
              <a:spcBef>
                <a:spcPts val="0"/>
              </a:spcBef>
              <a:tabLst>
                <a:tab pos="228600" algn="l"/>
              </a:tabLst>
            </a:pPr>
            <a:endParaRPr lang="en-US" b="1" dirty="0"/>
          </a:p>
          <a:p>
            <a:pPr>
              <a:spcBef>
                <a:spcPts val="0"/>
              </a:spcBef>
              <a:tabLst>
                <a:tab pos="228600" algn="l"/>
              </a:tabLst>
            </a:pPr>
            <a:r>
              <a:rPr lang="en-US" b="1" dirty="0"/>
              <a:t>Community </a:t>
            </a:r>
            <a:r>
              <a:rPr lang="en-US" b="1" dirty="0" smtClean="0"/>
              <a:t>Building</a:t>
            </a:r>
          </a:p>
          <a:p>
            <a:pPr marL="0" indent="0">
              <a:spcBef>
                <a:spcPts val="0"/>
              </a:spcBef>
              <a:buNone/>
              <a:tabLst>
                <a:tab pos="228600" algn="l"/>
              </a:tabLst>
            </a:pPr>
            <a:r>
              <a:rPr lang="en-US" u="sng" dirty="0">
                <a:latin typeface="American Typewriter"/>
                <a:ea typeface="Arial Unicode MS"/>
                <a:cs typeface="Times New Roman"/>
              </a:rPr>
              <a:t>BPO</a:t>
            </a:r>
            <a:r>
              <a:rPr lang="en-US" dirty="0">
                <a:latin typeface="American Typewriter"/>
                <a:ea typeface="Arial Unicode MS"/>
                <a:cs typeface="Times New Roman"/>
              </a:rPr>
              <a:t> Black Parent </a:t>
            </a:r>
            <a:r>
              <a:rPr lang="en-US" dirty="0" smtClean="0">
                <a:latin typeface="American Typewriter"/>
                <a:ea typeface="Arial Unicode MS"/>
                <a:cs typeface="Times New Roman"/>
              </a:rPr>
              <a:t>Organization &amp; </a:t>
            </a:r>
            <a:r>
              <a:rPr lang="en-US" u="sng" dirty="0">
                <a:latin typeface="American Typewriter"/>
                <a:ea typeface="Arial Unicode MS"/>
                <a:cs typeface="Times New Roman"/>
              </a:rPr>
              <a:t>LPO</a:t>
            </a:r>
            <a:r>
              <a:rPr lang="en-US" dirty="0">
                <a:latin typeface="American Typewriter"/>
                <a:ea typeface="Arial Unicode MS"/>
                <a:cs typeface="Times New Roman"/>
              </a:rPr>
              <a:t> Latino Parent </a:t>
            </a:r>
            <a:r>
              <a:rPr lang="en-US" dirty="0" smtClean="0">
                <a:latin typeface="American Typewriter"/>
                <a:ea typeface="Arial Unicode MS"/>
                <a:cs typeface="Times New Roman"/>
              </a:rPr>
              <a:t>Outreach &amp; </a:t>
            </a:r>
            <a:r>
              <a:rPr lang="en-US" u="sng" dirty="0">
                <a:latin typeface="American Typewriter"/>
                <a:ea typeface="Arial Unicode MS"/>
                <a:cs typeface="Times New Roman"/>
              </a:rPr>
              <a:t>KPO</a:t>
            </a:r>
            <a:r>
              <a:rPr lang="en-US" dirty="0">
                <a:latin typeface="American Typewriter"/>
                <a:ea typeface="Arial Unicode MS"/>
                <a:cs typeface="Times New Roman"/>
              </a:rPr>
              <a:t> Korean Parent </a:t>
            </a:r>
            <a:r>
              <a:rPr lang="en-US" dirty="0" smtClean="0">
                <a:latin typeface="American Typewriter"/>
                <a:ea typeface="Arial Unicode MS"/>
                <a:cs typeface="Times New Roman"/>
              </a:rPr>
              <a:t>Organization</a:t>
            </a:r>
          </a:p>
          <a:p>
            <a:pPr marL="0" indent="0">
              <a:spcBef>
                <a:spcPts val="0"/>
              </a:spcBef>
              <a:buNone/>
              <a:tabLst>
                <a:tab pos="228600" algn="l"/>
              </a:tabLst>
            </a:pPr>
            <a:endParaRPr lang="en-US" b="1" dirty="0"/>
          </a:p>
          <a:p>
            <a:pPr marL="0" marR="0">
              <a:spcBef>
                <a:spcPts val="0"/>
              </a:spcBef>
              <a:spcAft>
                <a:spcPts val="0"/>
              </a:spcAft>
              <a:tabLst>
                <a:tab pos="228600" algn="l"/>
              </a:tabLst>
            </a:pPr>
            <a:r>
              <a:rPr lang="nl-NL" b="1" dirty="0"/>
              <a:t>Volunteering</a:t>
            </a:r>
            <a:endParaRPr lang="en-US" b="1" dirty="0"/>
          </a:p>
          <a:p>
            <a:pPr marL="0" marR="0" indent="0">
              <a:spcBef>
                <a:spcPts val="0"/>
              </a:spcBef>
              <a:spcAft>
                <a:spcPts val="0"/>
              </a:spcAft>
              <a:buNone/>
            </a:pPr>
            <a:r>
              <a:rPr lang="en-US" dirty="0"/>
              <a:t>All parents are asked to volunteer in Car Line.  No one would be able to drop off at LACES if it were not for car line.  Your child’s grade determines the month you volunteer. We need your help! </a:t>
            </a:r>
          </a:p>
          <a:p>
            <a:pPr marL="0" marR="0" indent="0">
              <a:spcBef>
                <a:spcPts val="0"/>
              </a:spcBef>
              <a:spcAft>
                <a:spcPts val="0"/>
              </a:spcAft>
              <a:buNone/>
              <a:tabLst>
                <a:tab pos="228600" algn="l"/>
              </a:tabLst>
            </a:pPr>
            <a:endParaRPr lang="en-US" dirty="0"/>
          </a:p>
          <a:p>
            <a:pPr>
              <a:spcBef>
                <a:spcPts val="0"/>
              </a:spcBef>
              <a:tabLst>
                <a:tab pos="228600" algn="l"/>
                <a:tab pos="800100" algn="l"/>
              </a:tabLst>
            </a:pPr>
            <a:endParaRPr lang="en-US" b="1" dirty="0" smtClean="0">
              <a:latin typeface="American Typewriter"/>
              <a:ea typeface="Arial Unicode MS"/>
              <a:cs typeface="Times New Roman"/>
            </a:endParaRPr>
          </a:p>
          <a:p>
            <a:pPr>
              <a:spcBef>
                <a:spcPts val="0"/>
              </a:spcBef>
              <a:tabLst>
                <a:tab pos="228600" algn="l"/>
                <a:tab pos="800100" algn="l"/>
              </a:tabLst>
            </a:pPr>
            <a:endParaRPr lang="en-US" b="1" dirty="0"/>
          </a:p>
          <a:p>
            <a:pPr marL="0" indent="0">
              <a:buNone/>
            </a:pPr>
            <a:endParaRPr lang="en-US" dirty="0"/>
          </a:p>
        </p:txBody>
      </p:sp>
    </p:spTree>
    <p:extLst>
      <p:ext uri="{BB962C8B-B14F-4D97-AF65-F5344CB8AC3E}">
        <p14:creationId xmlns:p14="http://schemas.microsoft.com/office/powerpoint/2010/main" val="90847443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10151</TotalTime>
  <Words>1340</Words>
  <Application>Microsoft Macintosh PowerPoint</Application>
  <PresentationFormat>On-screen Show (4:3)</PresentationFormat>
  <Paragraphs>297</Paragraphs>
  <Slides>26</Slides>
  <Notes>20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Sketchbook</vt:lpstr>
      <vt:lpstr>New Student Orientation</vt:lpstr>
      <vt:lpstr>PowerPoint Presentation</vt:lpstr>
      <vt:lpstr>   Your Child’s Class Year  </vt:lpstr>
      <vt:lpstr>Welcome from the LACES Parent Liaisons </vt:lpstr>
      <vt:lpstr>Who's Who at LACES?           </vt:lpstr>
      <vt:lpstr> LACES 2017-2018 COUNSELORS </vt:lpstr>
      <vt:lpstr>PowerPoint Presentation</vt:lpstr>
      <vt:lpstr>PowerPoint Presentation</vt:lpstr>
      <vt:lpstr>The U-House Way</vt:lpstr>
      <vt:lpstr>Schoology for Parents</vt:lpstr>
      <vt:lpstr>SCHOOLOGY ACCESS  </vt:lpstr>
      <vt:lpstr>Weekly Schoology Emails</vt:lpstr>
      <vt:lpstr>  Schoology Groups  Get the most information our of Schoology by using access codes to join specific groups based on your child’s grade and community groups </vt:lpstr>
      <vt:lpstr>Transportation                                     -Ms. Selig </vt:lpstr>
      <vt:lpstr>Lockers</vt:lpstr>
      <vt:lpstr>Challenges for New Students                                     </vt:lpstr>
      <vt:lpstr>Transitional Programs                                  </vt:lpstr>
      <vt:lpstr>PowerPoint Presentation</vt:lpstr>
      <vt:lpstr>PowerPoint Presentation</vt:lpstr>
      <vt:lpstr>Activities</vt:lpstr>
      <vt:lpstr>PowerPoint Presentation</vt:lpstr>
      <vt:lpstr>PowerPoint Presentation</vt:lpstr>
      <vt:lpstr>Classes</vt:lpstr>
      <vt:lpstr>LACES Website and Schoology</vt:lpstr>
      <vt:lpstr>FOL Facebook Groups</vt:lpstr>
      <vt:lpstr> Parent Involvement *see handout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Student Orientation</dc:title>
  <dc:creator>Ellana Selig</dc:creator>
  <cp:lastModifiedBy>LAUSD user</cp:lastModifiedBy>
  <cp:revision>66</cp:revision>
  <cp:lastPrinted>2017-08-02T22:33:48Z</cp:lastPrinted>
  <dcterms:created xsi:type="dcterms:W3CDTF">2014-08-03T23:49:33Z</dcterms:created>
  <dcterms:modified xsi:type="dcterms:W3CDTF">2017-08-11T16:03:41Z</dcterms:modified>
</cp:coreProperties>
</file>